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5" r:id="rId1"/>
  </p:sldMasterIdLst>
  <p:notesMasterIdLst>
    <p:notesMasterId r:id="rId32"/>
  </p:notesMasterIdLst>
  <p:sldIdLst>
    <p:sldId id="256" r:id="rId2"/>
    <p:sldId id="339" r:id="rId3"/>
    <p:sldId id="341" r:id="rId4"/>
    <p:sldId id="342" r:id="rId5"/>
    <p:sldId id="343" r:id="rId6"/>
    <p:sldId id="369" r:id="rId7"/>
    <p:sldId id="344" r:id="rId8"/>
    <p:sldId id="346" r:id="rId9"/>
    <p:sldId id="347" r:id="rId10"/>
    <p:sldId id="348" r:id="rId11"/>
    <p:sldId id="349" r:id="rId12"/>
    <p:sldId id="351" r:id="rId13"/>
    <p:sldId id="352" r:id="rId14"/>
    <p:sldId id="353" r:id="rId15"/>
    <p:sldId id="354" r:id="rId16"/>
    <p:sldId id="355" r:id="rId17"/>
    <p:sldId id="368" r:id="rId18"/>
    <p:sldId id="356" r:id="rId19"/>
    <p:sldId id="358" r:id="rId20"/>
    <p:sldId id="357" r:id="rId21"/>
    <p:sldId id="379" r:id="rId22"/>
    <p:sldId id="380" r:id="rId23"/>
    <p:sldId id="381" r:id="rId24"/>
    <p:sldId id="382" r:id="rId25"/>
    <p:sldId id="361" r:id="rId26"/>
    <p:sldId id="383" r:id="rId27"/>
    <p:sldId id="384" r:id="rId28"/>
    <p:sldId id="385" r:id="rId29"/>
    <p:sldId id="386" r:id="rId30"/>
    <p:sldId id="387" r:id="rId31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011893"/>
    <a:srgbClr val="EBACEC"/>
    <a:srgbClr val="FF8AD8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 horzBarState="maximized">
    <p:restoredLeft sz="11611" autoAdjust="0"/>
    <p:restoredTop sz="88991" autoAdjust="0"/>
  </p:normalViewPr>
  <p:slideViewPr>
    <p:cSldViewPr>
      <p:cViewPr varScale="1">
        <p:scale>
          <a:sx n="99" d="100"/>
          <a:sy n="99" d="100"/>
        </p:scale>
        <p:origin x="1181" y="5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52" d="100"/>
          <a:sy n="52" d="100"/>
        </p:scale>
        <p:origin x="2680" y="6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8D1B20-A248-FB47-8240-73C0C5F47C9D}" type="datetimeFigureOut">
              <a:t>2021/12/17</a:t>
            </a:fld>
            <a:endParaRPr kumimoji="1" lang="ja-JP" altLang="en-US" dirty="0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 dirty="0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 dirty="0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FA746F-AF1F-C048-A2ED-B38EF01E9631}" type="slidenum"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55976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テキスト プレースホルダー 6">
            <a:extLst>
              <a:ext uri="{FF2B5EF4-FFF2-40B4-BE49-F238E27FC236}">
                <a16:creationId xmlns:a16="http://schemas.microsoft.com/office/drawing/2014/main" id="{1977278B-6103-7448-8885-11FCA29D84A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190133"/>
            <a:ext cx="9144000" cy="7540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>
                <a:ln>
                  <a:solidFill>
                    <a:srgbClr val="011893"/>
                  </a:solidFill>
                </a:ln>
              </a:defRPr>
            </a:lvl1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9" name="円/楕円 3">
            <a:extLst>
              <a:ext uri="{FF2B5EF4-FFF2-40B4-BE49-F238E27FC236}">
                <a16:creationId xmlns:a16="http://schemas.microsoft.com/office/drawing/2014/main" id="{2F0F6AE6-E52B-4205-8A7E-77233A1E3289}"/>
              </a:ext>
            </a:extLst>
          </p:cNvPr>
          <p:cNvSpPr/>
          <p:nvPr userDrawn="1"/>
        </p:nvSpPr>
        <p:spPr>
          <a:xfrm>
            <a:off x="8532440" y="6237312"/>
            <a:ext cx="531173" cy="53117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050">
              <a:latin typeface="+mj-ea"/>
              <a:ea typeface="+mj-ea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EF337B86-F2DD-44B8-B817-8F1210B9EE0B}"/>
              </a:ext>
            </a:extLst>
          </p:cNvPr>
          <p:cNvSpPr txBox="1"/>
          <p:nvPr userDrawn="1"/>
        </p:nvSpPr>
        <p:spPr>
          <a:xfrm>
            <a:off x="8491428" y="6270575"/>
            <a:ext cx="4010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E8E17320-8F29-C346-80F3-7693511BE498}" type="slidenum">
              <a:rPr kumimoji="1" lang="ja-JP" altLang="en-US" sz="1400"/>
              <a:pPr algn="ctr"/>
              <a:t>‹#›</a:t>
            </a:fld>
            <a:endParaRPr kumimoji="1" lang="ja-JP" altLang="en-US" sz="1400" dirty="0"/>
          </a:p>
        </p:txBody>
      </p:sp>
      <p:sp>
        <p:nvSpPr>
          <p:cNvPr id="11" name="弦 10">
            <a:extLst>
              <a:ext uri="{FF2B5EF4-FFF2-40B4-BE49-F238E27FC236}">
                <a16:creationId xmlns:a16="http://schemas.microsoft.com/office/drawing/2014/main" id="{BFD401C9-EFC0-4BC5-BFA2-65AFEA9ECBD1}"/>
              </a:ext>
            </a:extLst>
          </p:cNvPr>
          <p:cNvSpPr/>
          <p:nvPr userDrawn="1"/>
        </p:nvSpPr>
        <p:spPr>
          <a:xfrm rot="15300000">
            <a:off x="8520720" y="6221077"/>
            <a:ext cx="565274" cy="565274"/>
          </a:xfrm>
          <a:prstGeom prst="chord">
            <a:avLst>
              <a:gd name="adj1" fmla="val 2700000"/>
              <a:gd name="adj2" fmla="val 14142403"/>
            </a:avLst>
          </a:prstGeom>
          <a:solidFill>
            <a:schemeClr val="bg1">
              <a:lumMod val="65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E85953C9-30B2-4A02-A251-D067D45E4D9B}"/>
              </a:ext>
            </a:extLst>
          </p:cNvPr>
          <p:cNvSpPr txBox="1"/>
          <p:nvPr userDrawn="1"/>
        </p:nvSpPr>
        <p:spPr>
          <a:xfrm>
            <a:off x="8717320" y="6437838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400"/>
              <a:t>30</a:t>
            </a:r>
            <a:endParaRPr kumimoji="1" lang="en-US" altLang="ja-JP" sz="1400" dirty="0"/>
          </a:p>
        </p:txBody>
      </p:sp>
    </p:spTree>
    <p:extLst>
      <p:ext uri="{BB962C8B-B14F-4D97-AF65-F5344CB8AC3E}">
        <p14:creationId xmlns:p14="http://schemas.microsoft.com/office/powerpoint/2010/main" val="37290290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208136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kumimoji="1" sz="26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44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59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28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7" Type="http://schemas.openxmlformats.org/officeDocument/2006/relationships/image" Target="../media/image8.tiff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tiff"/><Relationship Id="rId5" Type="http://schemas.openxmlformats.org/officeDocument/2006/relationships/image" Target="../media/image6.tiff"/><Relationship Id="rId4" Type="http://schemas.openxmlformats.org/officeDocument/2006/relationships/image" Target="../media/image5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0.png"/><Relationship Id="rId4" Type="http://schemas.openxmlformats.org/officeDocument/2006/relationships/image" Target="../media/image6.tif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tiff"/><Relationship Id="rId4" Type="http://schemas.openxmlformats.org/officeDocument/2006/relationships/image" Target="../media/image12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27.png"/><Relationship Id="rId4" Type="http://schemas.openxmlformats.org/officeDocument/2006/relationships/image" Target="../media/image26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tiff"/><Relationship Id="rId4" Type="http://schemas.openxmlformats.org/officeDocument/2006/relationships/image" Target="../media/image24.tif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1.png"/><Relationship Id="rId3" Type="http://schemas.openxmlformats.org/officeDocument/2006/relationships/image" Target="../media/image11.png"/><Relationship Id="rId7" Type="http://schemas.openxmlformats.org/officeDocument/2006/relationships/image" Target="../media/image15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0.png"/><Relationship Id="rId5" Type="http://schemas.openxmlformats.org/officeDocument/2006/relationships/image" Target="../media/image130.png"/><Relationship Id="rId4" Type="http://schemas.openxmlformats.org/officeDocument/2006/relationships/image" Target="../media/image1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36C4099E-EB60-DC4F-967D-225ED88E614D}"/>
              </a:ext>
            </a:extLst>
          </p:cNvPr>
          <p:cNvSpPr txBox="1"/>
          <p:nvPr/>
        </p:nvSpPr>
        <p:spPr>
          <a:xfrm>
            <a:off x="0" y="1249680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3200" dirty="0">
                <a:solidFill>
                  <a:srgbClr val="011893"/>
                </a:solidFill>
              </a:rPr>
              <a:t>数値シミュレーション</a:t>
            </a:r>
            <a:endParaRPr kumimoji="1" lang="ja-JP" altLang="en-US" sz="3200" dirty="0">
              <a:solidFill>
                <a:srgbClr val="011893"/>
              </a:solidFill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63FA400E-C243-F347-9BE6-46E657DCD3B8}"/>
              </a:ext>
            </a:extLst>
          </p:cNvPr>
          <p:cNvSpPr txBox="1"/>
          <p:nvPr/>
        </p:nvSpPr>
        <p:spPr>
          <a:xfrm>
            <a:off x="0" y="16256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800" dirty="0"/>
              <a:t>プログラミング基礎同演習</a:t>
            </a:r>
            <a:endParaRPr kumimoji="1" lang="ja-JP" altLang="en-US" sz="2800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891C33B1-D329-9348-9718-97E836138DF6}"/>
              </a:ext>
            </a:extLst>
          </p:cNvPr>
          <p:cNvSpPr txBox="1"/>
          <p:nvPr/>
        </p:nvSpPr>
        <p:spPr>
          <a:xfrm>
            <a:off x="3627120" y="5242560"/>
            <a:ext cx="54168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慶應義塾大学理工学部物理情報工学科</a:t>
            </a:r>
            <a:endParaRPr lang="en-US" altLang="ja-JP" sz="2400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BF5EEEB6-32A6-914E-957E-5C31A877EF9C}"/>
              </a:ext>
            </a:extLst>
          </p:cNvPr>
          <p:cNvSpPr txBox="1"/>
          <p:nvPr/>
        </p:nvSpPr>
        <p:spPr>
          <a:xfrm>
            <a:off x="8172400" y="5661248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渡辺</a:t>
            </a:r>
            <a:endParaRPr lang="en-US" altLang="ja-JP" sz="2400" dirty="0"/>
          </a:p>
        </p:txBody>
      </p:sp>
    </p:spTree>
    <p:extLst>
      <p:ext uri="{BB962C8B-B14F-4D97-AF65-F5344CB8AC3E}">
        <p14:creationId xmlns:p14="http://schemas.microsoft.com/office/powerpoint/2010/main" val="40795339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直線コネクタ 26">
            <a:extLst>
              <a:ext uri="{FF2B5EF4-FFF2-40B4-BE49-F238E27FC236}">
                <a16:creationId xmlns:a16="http://schemas.microsoft.com/office/drawing/2014/main" id="{257C031D-86B6-974D-8DBD-FA039FC051E3}"/>
              </a:ext>
            </a:extLst>
          </p:cNvPr>
          <p:cNvCxnSpPr>
            <a:cxnSpLocks/>
          </p:cNvCxnSpPr>
          <p:nvPr/>
        </p:nvCxnSpPr>
        <p:spPr>
          <a:xfrm>
            <a:off x="5648960" y="4826000"/>
            <a:ext cx="2103120" cy="0"/>
          </a:xfrm>
          <a:prstGeom prst="line">
            <a:avLst/>
          </a:prstGeom>
          <a:ln w="28575">
            <a:solidFill>
              <a:srgbClr val="0118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591C99AF-3ED4-994C-A278-A71F0E92F3E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支配方程式の例</a:t>
            </a:r>
          </a:p>
          <a:p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E4ACA26D-E878-BB49-B2E5-DCB2722570CF}"/>
                  </a:ext>
                </a:extLst>
              </p:cNvPr>
              <p:cNvSpPr txBox="1"/>
              <p:nvPr/>
            </p:nvSpPr>
            <p:spPr>
              <a:xfrm>
                <a:off x="2865120" y="1584960"/>
                <a:ext cx="3750714" cy="123527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4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4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kumimoji="1" lang="en-US" altLang="ja-JP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4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kumimoji="1" lang="en-US" altLang="ja-JP" sz="4000" b="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40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𝜅</m:t>
                      </m:r>
                      <m:f>
                        <m:fPr>
                          <m:ctrlPr>
                            <a:rPr kumimoji="1" lang="en-US" altLang="ja-JP" sz="4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1" lang="en-US" altLang="ja-JP" sz="4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sSup>
                            <m:sSupPr>
                              <m:ctrlP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kumimoji="1" lang="ja-JP" altLang="en-US" sz="4000"/>
              </a:p>
            </p:txBody>
          </p:sp>
        </mc:Choice>
        <mc:Fallback xmlns=""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E4ACA26D-E878-BB49-B2E5-DCB2722570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5120" y="1584960"/>
                <a:ext cx="3750714" cy="1235275"/>
              </a:xfrm>
              <a:prstGeom prst="rect">
                <a:avLst/>
              </a:prstGeom>
              <a:blipFill>
                <a:blip r:embed="rId2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1B989AEF-D20A-6C44-98C5-44DD6B575564}"/>
              </a:ext>
            </a:extLst>
          </p:cNvPr>
          <p:cNvSpPr txBox="1"/>
          <p:nvPr/>
        </p:nvSpPr>
        <p:spPr>
          <a:xfrm>
            <a:off x="619760" y="1940560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/>
              <a:t>拡散方程式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91CBB4FB-54E9-934E-8375-94EB8D5844EE}"/>
              </a:ext>
            </a:extLst>
          </p:cNvPr>
          <p:cNvSpPr/>
          <p:nvPr/>
        </p:nvSpPr>
        <p:spPr>
          <a:xfrm>
            <a:off x="4716016" y="1556792"/>
            <a:ext cx="1512168" cy="144016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E596EC2E-DE5A-AD44-BB56-81D46AA1A28D}"/>
              </a:ext>
            </a:extLst>
          </p:cNvPr>
          <p:cNvSpPr txBox="1"/>
          <p:nvPr/>
        </p:nvSpPr>
        <p:spPr>
          <a:xfrm>
            <a:off x="3200400" y="3119120"/>
            <a:ext cx="44935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/>
              <a:t>まわりの平均との差を表す</a:t>
            </a:r>
            <a:endParaRPr kumimoji="1" lang="ja-JP" altLang="en-US" sz="2800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DDD1456B-7C1A-714F-A45C-0AC7B995FE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7750" y="4531360"/>
            <a:ext cx="1183680" cy="1617980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F4F5F777-118F-3E40-B0EC-162D3923D0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660" y="4104506"/>
            <a:ext cx="1485312" cy="2034674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616AA85D-42AB-7946-8F45-6DD2D0CBB3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0500" y="4700270"/>
            <a:ext cx="1133687" cy="1438910"/>
          </a:xfrm>
          <a:prstGeom prst="rect">
            <a:avLst/>
          </a:prstGeom>
        </p:spPr>
      </p:pic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D04845B9-E8D6-764E-ADF9-BC15E7189C63}"/>
              </a:ext>
            </a:extLst>
          </p:cNvPr>
          <p:cNvCxnSpPr/>
          <p:nvPr/>
        </p:nvCxnSpPr>
        <p:spPr>
          <a:xfrm>
            <a:off x="985520" y="4114800"/>
            <a:ext cx="206248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2AD9ADE0-0582-0E45-815E-8960DFB370E4}"/>
              </a:ext>
            </a:extLst>
          </p:cNvPr>
          <p:cNvCxnSpPr>
            <a:cxnSpLocks/>
          </p:cNvCxnSpPr>
          <p:nvPr/>
        </p:nvCxnSpPr>
        <p:spPr>
          <a:xfrm>
            <a:off x="1706880" y="4561840"/>
            <a:ext cx="134112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コネクタ 15">
            <a:extLst>
              <a:ext uri="{FF2B5EF4-FFF2-40B4-BE49-F238E27FC236}">
                <a16:creationId xmlns:a16="http://schemas.microsoft.com/office/drawing/2014/main" id="{D9F7FC8C-D382-2C4E-8BF8-0B36CC119B71}"/>
              </a:ext>
            </a:extLst>
          </p:cNvPr>
          <p:cNvCxnSpPr>
            <a:cxnSpLocks/>
          </p:cNvCxnSpPr>
          <p:nvPr/>
        </p:nvCxnSpPr>
        <p:spPr>
          <a:xfrm>
            <a:off x="1452880" y="4348480"/>
            <a:ext cx="1625600" cy="0"/>
          </a:xfrm>
          <a:prstGeom prst="line">
            <a:avLst/>
          </a:prstGeom>
          <a:ln w="28575">
            <a:solidFill>
              <a:srgbClr val="0118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48A79C24-DDB7-334A-AF65-34AD802C0EC3}"/>
              </a:ext>
            </a:extLst>
          </p:cNvPr>
          <p:cNvSpPr txBox="1"/>
          <p:nvPr/>
        </p:nvSpPr>
        <p:spPr>
          <a:xfrm>
            <a:off x="683568" y="6258560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下に凸＝</a:t>
            </a:r>
            <a:r>
              <a:rPr kumimoji="1" lang="ja-JP" altLang="en-US" dirty="0"/>
              <a:t>自分は平均より低い</a:t>
            </a: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8AD369BE-D4A7-D04E-996A-4BB82840C906}"/>
              </a:ext>
            </a:extLst>
          </p:cNvPr>
          <p:cNvSpPr txBox="1"/>
          <p:nvPr/>
        </p:nvSpPr>
        <p:spPr>
          <a:xfrm>
            <a:off x="3068320" y="417576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>
                <a:solidFill>
                  <a:srgbClr val="011893"/>
                </a:solidFill>
              </a:rPr>
              <a:t>平均</a:t>
            </a:r>
          </a:p>
        </p:txBody>
      </p:sp>
      <p:cxnSp>
        <p:nvCxnSpPr>
          <p:cNvPr id="21" name="直線矢印コネクタ 20">
            <a:extLst>
              <a:ext uri="{FF2B5EF4-FFF2-40B4-BE49-F238E27FC236}">
                <a16:creationId xmlns:a16="http://schemas.microsoft.com/office/drawing/2014/main" id="{54862884-8F01-E540-84B5-871240208D46}"/>
              </a:ext>
            </a:extLst>
          </p:cNvPr>
          <p:cNvCxnSpPr/>
          <p:nvPr/>
        </p:nvCxnSpPr>
        <p:spPr>
          <a:xfrm>
            <a:off x="2001520" y="4338320"/>
            <a:ext cx="0" cy="447040"/>
          </a:xfrm>
          <a:prstGeom prst="straightConnector1">
            <a:avLst/>
          </a:prstGeom>
          <a:ln w="19050">
            <a:solidFill>
              <a:srgbClr val="FF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図 21">
            <a:extLst>
              <a:ext uri="{FF2B5EF4-FFF2-40B4-BE49-F238E27FC236}">
                <a16:creationId xmlns:a16="http://schemas.microsoft.com/office/drawing/2014/main" id="{682BE083-7887-D641-BA27-CF20D2D6C1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8420" y="4751070"/>
            <a:ext cx="1133687" cy="1438910"/>
          </a:xfrm>
          <a:prstGeom prst="rect">
            <a:avLst/>
          </a:prstGeom>
        </p:spPr>
      </p:pic>
      <p:pic>
        <p:nvPicPr>
          <p:cNvPr id="23" name="図 22">
            <a:extLst>
              <a:ext uri="{FF2B5EF4-FFF2-40B4-BE49-F238E27FC236}">
                <a16:creationId xmlns:a16="http://schemas.microsoft.com/office/drawing/2014/main" id="{E0110847-BBE7-9142-A48D-6398B400CF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11620" y="4750972"/>
            <a:ext cx="1160780" cy="1473298"/>
          </a:xfrm>
          <a:prstGeom prst="rect">
            <a:avLst/>
          </a:prstGeom>
        </p:spPr>
      </p:pic>
      <p:pic>
        <p:nvPicPr>
          <p:cNvPr id="24" name="図 23">
            <a:extLst>
              <a:ext uri="{FF2B5EF4-FFF2-40B4-BE49-F238E27FC236}">
                <a16:creationId xmlns:a16="http://schemas.microsoft.com/office/drawing/2014/main" id="{EA3DAED6-7B60-8743-A3EF-4E69853B453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58179" y="4206240"/>
            <a:ext cx="1442567" cy="1976120"/>
          </a:xfrm>
          <a:prstGeom prst="rect">
            <a:avLst/>
          </a:prstGeom>
        </p:spPr>
      </p:pic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1912F46B-45B8-B84F-A5A7-65B6F691B710}"/>
              </a:ext>
            </a:extLst>
          </p:cNvPr>
          <p:cNvSpPr txBox="1"/>
          <p:nvPr/>
        </p:nvSpPr>
        <p:spPr>
          <a:xfrm>
            <a:off x="7721600" y="466344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>
                <a:solidFill>
                  <a:srgbClr val="011893"/>
                </a:solidFill>
              </a:rPr>
              <a:t>平均</a:t>
            </a:r>
          </a:p>
        </p:txBody>
      </p:sp>
      <p:cxnSp>
        <p:nvCxnSpPr>
          <p:cNvPr id="31" name="直線コネクタ 30">
            <a:extLst>
              <a:ext uri="{FF2B5EF4-FFF2-40B4-BE49-F238E27FC236}">
                <a16:creationId xmlns:a16="http://schemas.microsoft.com/office/drawing/2014/main" id="{68515A29-5DE3-E640-9695-EE0FDA0B2F84}"/>
              </a:ext>
            </a:extLst>
          </p:cNvPr>
          <p:cNvCxnSpPr>
            <a:cxnSpLocks/>
          </p:cNvCxnSpPr>
          <p:nvPr/>
        </p:nvCxnSpPr>
        <p:spPr>
          <a:xfrm>
            <a:off x="6380480" y="4236720"/>
            <a:ext cx="124968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矢印コネクタ 32">
            <a:extLst>
              <a:ext uri="{FF2B5EF4-FFF2-40B4-BE49-F238E27FC236}">
                <a16:creationId xmlns:a16="http://schemas.microsoft.com/office/drawing/2014/main" id="{94A894C4-B604-4249-81FB-356BCAFE3E24}"/>
              </a:ext>
            </a:extLst>
          </p:cNvPr>
          <p:cNvCxnSpPr>
            <a:cxnSpLocks/>
          </p:cNvCxnSpPr>
          <p:nvPr/>
        </p:nvCxnSpPr>
        <p:spPr>
          <a:xfrm flipV="1">
            <a:off x="7030720" y="4267200"/>
            <a:ext cx="0" cy="579120"/>
          </a:xfrm>
          <a:prstGeom prst="straightConnector1">
            <a:avLst/>
          </a:prstGeom>
          <a:ln w="19050">
            <a:solidFill>
              <a:srgbClr val="FF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866331FA-5701-544E-8B66-E028550E632C}"/>
              </a:ext>
            </a:extLst>
          </p:cNvPr>
          <p:cNvSpPr txBox="1"/>
          <p:nvPr/>
        </p:nvSpPr>
        <p:spPr>
          <a:xfrm>
            <a:off x="5004048" y="6258560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上に凸＝</a:t>
            </a:r>
            <a:r>
              <a:rPr kumimoji="1" lang="ja-JP" altLang="en-US" dirty="0"/>
              <a:t>自分は平均より高い</a:t>
            </a:r>
          </a:p>
        </p:txBody>
      </p:sp>
      <p:sp>
        <p:nvSpPr>
          <p:cNvPr id="8" name="フリーフォーム 7"/>
          <p:cNvSpPr/>
          <p:nvPr/>
        </p:nvSpPr>
        <p:spPr>
          <a:xfrm>
            <a:off x="1228436" y="3953164"/>
            <a:ext cx="1616364" cy="738974"/>
          </a:xfrm>
          <a:custGeom>
            <a:avLst/>
            <a:gdLst>
              <a:gd name="connsiteX0" fmla="*/ 0 w 1616364"/>
              <a:gd name="connsiteY0" fmla="*/ 0 h 738974"/>
              <a:gd name="connsiteX1" fmla="*/ 766619 w 1616364"/>
              <a:gd name="connsiteY1" fmla="*/ 711200 h 738974"/>
              <a:gd name="connsiteX2" fmla="*/ 1616364 w 1616364"/>
              <a:gd name="connsiteY2" fmla="*/ 526472 h 738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16364" h="738974">
                <a:moveTo>
                  <a:pt x="0" y="0"/>
                </a:moveTo>
                <a:cubicBezTo>
                  <a:pt x="248612" y="311727"/>
                  <a:pt x="497225" y="623455"/>
                  <a:pt x="766619" y="711200"/>
                </a:cubicBezTo>
                <a:cubicBezTo>
                  <a:pt x="1036013" y="798945"/>
                  <a:pt x="1326188" y="662708"/>
                  <a:pt x="1616364" y="526472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フリーフォーム 11"/>
          <p:cNvSpPr/>
          <p:nvPr/>
        </p:nvSpPr>
        <p:spPr>
          <a:xfrm>
            <a:off x="5708073" y="4174746"/>
            <a:ext cx="1505527" cy="646636"/>
          </a:xfrm>
          <a:custGeom>
            <a:avLst/>
            <a:gdLst>
              <a:gd name="connsiteX0" fmla="*/ 0 w 1505527"/>
              <a:gd name="connsiteY0" fmla="*/ 646636 h 646636"/>
              <a:gd name="connsiteX1" fmla="*/ 637309 w 1505527"/>
              <a:gd name="connsiteY1" fmla="*/ 90 h 646636"/>
              <a:gd name="connsiteX2" fmla="*/ 1505527 w 1505527"/>
              <a:gd name="connsiteY2" fmla="*/ 609690 h 646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05527" h="646636">
                <a:moveTo>
                  <a:pt x="0" y="646636"/>
                </a:moveTo>
                <a:cubicBezTo>
                  <a:pt x="193194" y="326442"/>
                  <a:pt x="386388" y="6248"/>
                  <a:pt x="637309" y="90"/>
                </a:cubicBezTo>
                <a:cubicBezTo>
                  <a:pt x="888230" y="-6068"/>
                  <a:pt x="1196878" y="301811"/>
                  <a:pt x="1505527" y="609690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54520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591C99AF-3ED4-994C-A278-A71F0E92F3E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支配方程式の例</a:t>
            </a:r>
          </a:p>
          <a:p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1B989AEF-D20A-6C44-98C5-44DD6B575564}"/>
              </a:ext>
            </a:extLst>
          </p:cNvPr>
          <p:cNvSpPr txBox="1"/>
          <p:nvPr/>
        </p:nvSpPr>
        <p:spPr>
          <a:xfrm>
            <a:off x="619760" y="1940560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/>
              <a:t>拡散方程式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6F8347CB-2AE4-904E-A897-ACA1EAA34992}"/>
              </a:ext>
            </a:extLst>
          </p:cNvPr>
          <p:cNvSpPr txBox="1"/>
          <p:nvPr/>
        </p:nvSpPr>
        <p:spPr>
          <a:xfrm>
            <a:off x="1483360" y="3200400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まわりを見て</a:t>
            </a:r>
            <a:endParaRPr kumimoji="1" lang="en-US" altLang="ja-JP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12908CB7-D56B-5443-8932-7AD6985251BC}"/>
              </a:ext>
            </a:extLst>
          </p:cNvPr>
          <p:cNvSpPr/>
          <p:nvPr/>
        </p:nvSpPr>
        <p:spPr>
          <a:xfrm>
            <a:off x="3100367" y="3041134"/>
            <a:ext cx="38779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/>
              <a:t>自分が</a:t>
            </a:r>
            <a:r>
              <a:rPr lang="ja-JP" altLang="en-US">
                <a:solidFill>
                  <a:srgbClr val="011893"/>
                </a:solidFill>
              </a:rPr>
              <a:t>平均以下</a:t>
            </a:r>
            <a:r>
              <a:rPr lang="ja-JP" altLang="en-US"/>
              <a:t>なら</a:t>
            </a:r>
            <a:r>
              <a:rPr lang="ja-JP" altLang="en-US">
                <a:solidFill>
                  <a:srgbClr val="FF0000"/>
                </a:solidFill>
              </a:rPr>
              <a:t>増えよう</a:t>
            </a:r>
            <a:r>
              <a:rPr lang="ja-JP" altLang="en-US"/>
              <a:t>とする</a:t>
            </a:r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7E7A458D-709D-7149-8B70-76E74B44B9A7}"/>
              </a:ext>
            </a:extLst>
          </p:cNvPr>
          <p:cNvSpPr/>
          <p:nvPr/>
        </p:nvSpPr>
        <p:spPr>
          <a:xfrm>
            <a:off x="3090207" y="3386574"/>
            <a:ext cx="36471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/>
              <a:t>自分が</a:t>
            </a:r>
            <a:r>
              <a:rPr lang="ja-JP" altLang="en-US">
                <a:solidFill>
                  <a:srgbClr val="011893"/>
                </a:solidFill>
              </a:rPr>
              <a:t>平均以上</a:t>
            </a:r>
            <a:r>
              <a:rPr lang="ja-JP" altLang="en-US"/>
              <a:t>なら</a:t>
            </a:r>
            <a:r>
              <a:rPr lang="ja-JP" altLang="en-US">
                <a:solidFill>
                  <a:srgbClr val="FF0000"/>
                </a:solidFill>
              </a:rPr>
              <a:t>減ろう</a:t>
            </a:r>
            <a:r>
              <a:rPr lang="ja-JP" altLang="en-US"/>
              <a:t>とする</a:t>
            </a:r>
          </a:p>
        </p:txBody>
      </p:sp>
      <p:pic>
        <p:nvPicPr>
          <p:cNvPr id="22" name="図 21">
            <a:extLst>
              <a:ext uri="{FF2B5EF4-FFF2-40B4-BE49-F238E27FC236}">
                <a16:creationId xmlns:a16="http://schemas.microsoft.com/office/drawing/2014/main" id="{F7E2E296-B0D3-DA4F-871D-69767A0F18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4704" y="4450080"/>
            <a:ext cx="1183680" cy="1617980"/>
          </a:xfrm>
          <a:prstGeom prst="rect">
            <a:avLst/>
          </a:prstGeom>
        </p:spPr>
      </p:pic>
      <p:pic>
        <p:nvPicPr>
          <p:cNvPr id="23" name="図 22">
            <a:extLst>
              <a:ext uri="{FF2B5EF4-FFF2-40B4-BE49-F238E27FC236}">
                <a16:creationId xmlns:a16="http://schemas.microsoft.com/office/drawing/2014/main" id="{1E7686CA-1A70-B34C-80D3-DF61BB4D86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1614" y="4023226"/>
            <a:ext cx="1485312" cy="2034674"/>
          </a:xfrm>
          <a:prstGeom prst="rect">
            <a:avLst/>
          </a:prstGeom>
        </p:spPr>
      </p:pic>
      <p:pic>
        <p:nvPicPr>
          <p:cNvPr id="24" name="図 23">
            <a:extLst>
              <a:ext uri="{FF2B5EF4-FFF2-40B4-BE49-F238E27FC236}">
                <a16:creationId xmlns:a16="http://schemas.microsoft.com/office/drawing/2014/main" id="{A9595508-94C5-C947-854D-CDD16B47BF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0174" y="4629150"/>
            <a:ext cx="1133687" cy="1438910"/>
          </a:xfrm>
          <a:prstGeom prst="rect">
            <a:avLst/>
          </a:prstGeom>
        </p:spPr>
      </p:pic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169F12C5-FB7B-884D-BCDB-96CEF3C57952}"/>
              </a:ext>
            </a:extLst>
          </p:cNvPr>
          <p:cNvSpPr txBox="1"/>
          <p:nvPr/>
        </p:nvSpPr>
        <p:spPr>
          <a:xfrm>
            <a:off x="6254154" y="617728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自分</a:t>
            </a: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6D76000C-F92D-7E4B-B71A-1E85414B43A8}"/>
              </a:ext>
            </a:extLst>
          </p:cNvPr>
          <p:cNvSpPr/>
          <p:nvPr/>
        </p:nvSpPr>
        <p:spPr>
          <a:xfrm>
            <a:off x="6396394" y="4511040"/>
            <a:ext cx="751840" cy="1574800"/>
          </a:xfrm>
          <a:prstGeom prst="rect">
            <a:avLst/>
          </a:prstGeom>
          <a:solidFill>
            <a:srgbClr val="F2F2F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1" name="図 30">
            <a:extLst>
              <a:ext uri="{FF2B5EF4-FFF2-40B4-BE49-F238E27FC236}">
                <a16:creationId xmlns:a16="http://schemas.microsoft.com/office/drawing/2014/main" id="{5A4024AE-AB61-5143-A6AB-2C6938D026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5214" y="4308329"/>
            <a:ext cx="1242060" cy="1769891"/>
          </a:xfrm>
          <a:prstGeom prst="rect">
            <a:avLst/>
          </a:prstGeom>
        </p:spPr>
      </p:pic>
      <p:sp>
        <p:nvSpPr>
          <p:cNvPr id="32" name="右矢印 31">
            <a:extLst>
              <a:ext uri="{FF2B5EF4-FFF2-40B4-BE49-F238E27FC236}">
                <a16:creationId xmlns:a16="http://schemas.microsoft.com/office/drawing/2014/main" id="{2D6F8CA1-DBB4-7043-852B-96BE67636B3B}"/>
              </a:ext>
            </a:extLst>
          </p:cNvPr>
          <p:cNvSpPr/>
          <p:nvPr/>
        </p:nvSpPr>
        <p:spPr>
          <a:xfrm>
            <a:off x="4285115" y="4929098"/>
            <a:ext cx="385997" cy="3560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7" name="直線矢印コネクタ 16">
            <a:extLst>
              <a:ext uri="{FF2B5EF4-FFF2-40B4-BE49-F238E27FC236}">
                <a16:creationId xmlns:a16="http://schemas.microsoft.com/office/drawing/2014/main" id="{4B8E256E-5A54-6A47-AAC9-E1E03556D53D}"/>
              </a:ext>
            </a:extLst>
          </p:cNvPr>
          <p:cNvCxnSpPr>
            <a:cxnSpLocks/>
          </p:cNvCxnSpPr>
          <p:nvPr/>
        </p:nvCxnSpPr>
        <p:spPr>
          <a:xfrm flipV="1">
            <a:off x="6853594" y="4389120"/>
            <a:ext cx="0" cy="2946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図 36">
            <a:extLst>
              <a:ext uri="{FF2B5EF4-FFF2-40B4-BE49-F238E27FC236}">
                <a16:creationId xmlns:a16="http://schemas.microsoft.com/office/drawing/2014/main" id="{85E6427A-92DD-054E-B105-1C10AEC74D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7750" y="4531360"/>
            <a:ext cx="1183680" cy="1617980"/>
          </a:xfrm>
          <a:prstGeom prst="rect">
            <a:avLst/>
          </a:prstGeom>
        </p:spPr>
      </p:pic>
      <p:pic>
        <p:nvPicPr>
          <p:cNvPr id="38" name="図 37">
            <a:extLst>
              <a:ext uri="{FF2B5EF4-FFF2-40B4-BE49-F238E27FC236}">
                <a16:creationId xmlns:a16="http://schemas.microsoft.com/office/drawing/2014/main" id="{5BA63F5A-BA0A-AE43-98A9-8CB2B0523A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660" y="4104506"/>
            <a:ext cx="1485312" cy="2034674"/>
          </a:xfrm>
          <a:prstGeom prst="rect">
            <a:avLst/>
          </a:prstGeom>
        </p:spPr>
      </p:pic>
      <p:pic>
        <p:nvPicPr>
          <p:cNvPr id="39" name="図 38">
            <a:extLst>
              <a:ext uri="{FF2B5EF4-FFF2-40B4-BE49-F238E27FC236}">
                <a16:creationId xmlns:a16="http://schemas.microsoft.com/office/drawing/2014/main" id="{9574D9FC-1304-314E-ABFD-5A573BC68A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0500" y="4700270"/>
            <a:ext cx="1133687" cy="1438910"/>
          </a:xfrm>
          <a:prstGeom prst="rect">
            <a:avLst/>
          </a:prstGeom>
        </p:spPr>
      </p:pic>
      <p:cxnSp>
        <p:nvCxnSpPr>
          <p:cNvPr id="40" name="直線コネクタ 39">
            <a:extLst>
              <a:ext uri="{FF2B5EF4-FFF2-40B4-BE49-F238E27FC236}">
                <a16:creationId xmlns:a16="http://schemas.microsoft.com/office/drawing/2014/main" id="{5F836DB7-63D3-C648-A6B8-8EA400D2A592}"/>
              </a:ext>
            </a:extLst>
          </p:cNvPr>
          <p:cNvCxnSpPr/>
          <p:nvPr/>
        </p:nvCxnSpPr>
        <p:spPr>
          <a:xfrm>
            <a:off x="985520" y="4114800"/>
            <a:ext cx="206248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コネクタ 40">
            <a:extLst>
              <a:ext uri="{FF2B5EF4-FFF2-40B4-BE49-F238E27FC236}">
                <a16:creationId xmlns:a16="http://schemas.microsoft.com/office/drawing/2014/main" id="{82EE0714-32BB-174B-85D9-283B77E9BED0}"/>
              </a:ext>
            </a:extLst>
          </p:cNvPr>
          <p:cNvCxnSpPr>
            <a:cxnSpLocks/>
          </p:cNvCxnSpPr>
          <p:nvPr/>
        </p:nvCxnSpPr>
        <p:spPr>
          <a:xfrm>
            <a:off x="1706880" y="4561840"/>
            <a:ext cx="134112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コネクタ 41">
            <a:extLst>
              <a:ext uri="{FF2B5EF4-FFF2-40B4-BE49-F238E27FC236}">
                <a16:creationId xmlns:a16="http://schemas.microsoft.com/office/drawing/2014/main" id="{EFD5D052-052D-2B4B-9DB2-CE4407D40897}"/>
              </a:ext>
            </a:extLst>
          </p:cNvPr>
          <p:cNvCxnSpPr>
            <a:cxnSpLocks/>
          </p:cNvCxnSpPr>
          <p:nvPr/>
        </p:nvCxnSpPr>
        <p:spPr>
          <a:xfrm>
            <a:off x="1452880" y="4348480"/>
            <a:ext cx="1625600" cy="0"/>
          </a:xfrm>
          <a:prstGeom prst="line">
            <a:avLst/>
          </a:prstGeom>
          <a:ln w="28575">
            <a:solidFill>
              <a:srgbClr val="0118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BB3DDAAA-0F5E-4D4A-9C74-8CCF1E06B6A8}"/>
              </a:ext>
            </a:extLst>
          </p:cNvPr>
          <p:cNvSpPr txBox="1"/>
          <p:nvPr/>
        </p:nvSpPr>
        <p:spPr>
          <a:xfrm>
            <a:off x="995680" y="6258560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自分は平均より低い</a:t>
            </a:r>
          </a:p>
        </p:txBody>
      </p:sp>
      <p:sp>
        <p:nvSpPr>
          <p:cNvPr id="44" name="テキスト ボックス 43">
            <a:extLst>
              <a:ext uri="{FF2B5EF4-FFF2-40B4-BE49-F238E27FC236}">
                <a16:creationId xmlns:a16="http://schemas.microsoft.com/office/drawing/2014/main" id="{2982A328-88CD-E345-B63E-205E57F7E06A}"/>
              </a:ext>
            </a:extLst>
          </p:cNvPr>
          <p:cNvSpPr txBox="1"/>
          <p:nvPr/>
        </p:nvSpPr>
        <p:spPr>
          <a:xfrm>
            <a:off x="3068320" y="417576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>
                <a:solidFill>
                  <a:srgbClr val="011893"/>
                </a:solidFill>
              </a:rPr>
              <a:t>平均</a:t>
            </a:r>
          </a:p>
        </p:txBody>
      </p:sp>
      <p:cxnSp>
        <p:nvCxnSpPr>
          <p:cNvPr id="45" name="直線矢印コネクタ 44">
            <a:extLst>
              <a:ext uri="{FF2B5EF4-FFF2-40B4-BE49-F238E27FC236}">
                <a16:creationId xmlns:a16="http://schemas.microsoft.com/office/drawing/2014/main" id="{AE1B2B3E-5F0F-F145-8CD3-1FA9FB981FFA}"/>
              </a:ext>
            </a:extLst>
          </p:cNvPr>
          <p:cNvCxnSpPr/>
          <p:nvPr/>
        </p:nvCxnSpPr>
        <p:spPr>
          <a:xfrm>
            <a:off x="2001520" y="4338320"/>
            <a:ext cx="0" cy="447040"/>
          </a:xfrm>
          <a:prstGeom prst="straightConnector1">
            <a:avLst/>
          </a:prstGeom>
          <a:ln w="19050">
            <a:solidFill>
              <a:srgbClr val="FF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テキスト ボックス 45">
                <a:extLst>
                  <a:ext uri="{FF2B5EF4-FFF2-40B4-BE49-F238E27FC236}">
                    <a16:creationId xmlns:a16="http://schemas.microsoft.com/office/drawing/2014/main" id="{68CFB607-6CD0-0F41-865B-16249BED7213}"/>
                  </a:ext>
                </a:extLst>
              </p:cNvPr>
              <p:cNvSpPr txBox="1"/>
              <p:nvPr/>
            </p:nvSpPr>
            <p:spPr>
              <a:xfrm>
                <a:off x="2865120" y="1584960"/>
                <a:ext cx="3750714" cy="123527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4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4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kumimoji="1" lang="en-US" altLang="ja-JP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4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kumimoji="1" lang="en-US" altLang="ja-JP" sz="4000" b="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40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𝜅</m:t>
                      </m:r>
                      <m:f>
                        <m:fPr>
                          <m:ctrlPr>
                            <a:rPr kumimoji="1" lang="en-US" altLang="ja-JP" sz="4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1" lang="en-US" altLang="ja-JP" sz="4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sSup>
                            <m:sSupPr>
                              <m:ctrlP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kumimoji="1" lang="ja-JP" altLang="en-US" sz="4000"/>
              </a:p>
            </p:txBody>
          </p:sp>
        </mc:Choice>
        <mc:Fallback xmlns="">
          <p:sp>
            <p:nvSpPr>
              <p:cNvPr id="46" name="テキスト ボックス 45">
                <a:extLst>
                  <a:ext uri="{FF2B5EF4-FFF2-40B4-BE49-F238E27FC236}">
                    <a16:creationId xmlns:a16="http://schemas.microsoft.com/office/drawing/2014/main" id="{68CFB607-6CD0-0F41-865B-16249BED72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5120" y="1584960"/>
                <a:ext cx="3750714" cy="1235275"/>
              </a:xfrm>
              <a:prstGeom prst="rect">
                <a:avLst/>
              </a:prstGeom>
              <a:blipFill>
                <a:blip r:embed="rId5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91CBB4FB-54E9-934E-8375-94EB8D5844EE}"/>
              </a:ext>
            </a:extLst>
          </p:cNvPr>
          <p:cNvSpPr/>
          <p:nvPr/>
        </p:nvSpPr>
        <p:spPr>
          <a:xfrm>
            <a:off x="3348360" y="1625600"/>
            <a:ext cx="2735808" cy="136144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176006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7F1BF081-3CA0-C74F-A296-FBA1439F6A5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コンピュータシミュレーション</a:t>
            </a:r>
          </a:p>
          <a:p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5DA4898A-E2F0-6544-8C49-4C8FEC640C5F}"/>
              </a:ext>
            </a:extLst>
          </p:cNvPr>
          <p:cNvSpPr/>
          <p:nvPr/>
        </p:nvSpPr>
        <p:spPr>
          <a:xfrm>
            <a:off x="559501" y="1211001"/>
            <a:ext cx="712566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/>
              <a:t>支配方程式</a:t>
            </a:r>
            <a:r>
              <a:rPr lang="en-US" altLang="ja-JP" sz="2400"/>
              <a:t> </a:t>
            </a:r>
            <a:r>
              <a:rPr lang="ja-JP" altLang="en-US" sz="2400"/>
              <a:t>＝</a:t>
            </a:r>
            <a:r>
              <a:rPr lang="en-US" altLang="ja-JP" sz="2400"/>
              <a:t> </a:t>
            </a:r>
            <a:r>
              <a:rPr lang="ja-JP" altLang="en-US" sz="2400"/>
              <a:t>知りたい現象を記述する微分方程式</a:t>
            </a: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0C5B2FCA-9D6B-3F40-BD69-B27EC8556620}"/>
              </a:ext>
            </a:extLst>
          </p:cNvPr>
          <p:cNvSpPr/>
          <p:nvPr/>
        </p:nvSpPr>
        <p:spPr>
          <a:xfrm>
            <a:off x="2525711" y="1708174"/>
            <a:ext cx="387798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/>
              <a:t>これを解けば未来がわかる</a:t>
            </a: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FC90E8A8-8B9F-8144-A5A3-39711738541A}"/>
              </a:ext>
            </a:extLst>
          </p:cNvPr>
          <p:cNvSpPr/>
          <p:nvPr/>
        </p:nvSpPr>
        <p:spPr>
          <a:xfrm>
            <a:off x="557004" y="2812451"/>
            <a:ext cx="726352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/>
              <a:t>ほとんどの微分方程式は厳密に解くことができない</a:t>
            </a: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BA7AD442-4130-3343-A2A5-D86C2CDE631F}"/>
              </a:ext>
            </a:extLst>
          </p:cNvPr>
          <p:cNvSpPr/>
          <p:nvPr/>
        </p:nvSpPr>
        <p:spPr>
          <a:xfrm>
            <a:off x="2403663" y="3984182"/>
            <a:ext cx="35702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>
                <a:solidFill>
                  <a:srgbClr val="011893"/>
                </a:solidFill>
              </a:rPr>
              <a:t>数値的</a:t>
            </a:r>
            <a:r>
              <a:rPr lang="ja-JP" altLang="en-US" sz="2400"/>
              <a:t>に</a:t>
            </a:r>
            <a:r>
              <a:rPr lang="ja-JP" altLang="en-US" sz="2400">
                <a:solidFill>
                  <a:srgbClr val="011893"/>
                </a:solidFill>
              </a:rPr>
              <a:t>近似解</a:t>
            </a:r>
            <a:r>
              <a:rPr lang="ja-JP" altLang="en-US" sz="2400"/>
              <a:t>を求める</a:t>
            </a: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82DFD4C5-2A6A-7C4A-9770-770294D788C5}"/>
              </a:ext>
            </a:extLst>
          </p:cNvPr>
          <p:cNvSpPr/>
          <p:nvPr/>
        </p:nvSpPr>
        <p:spPr>
          <a:xfrm>
            <a:off x="1237463" y="5168404"/>
            <a:ext cx="592982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3200"/>
              <a:t>コンピュータシミュレーション</a:t>
            </a:r>
          </a:p>
        </p:txBody>
      </p:sp>
      <p:sp>
        <p:nvSpPr>
          <p:cNvPr id="15" name="右矢印 14">
            <a:extLst>
              <a:ext uri="{FF2B5EF4-FFF2-40B4-BE49-F238E27FC236}">
                <a16:creationId xmlns:a16="http://schemas.microsoft.com/office/drawing/2014/main" id="{41C3FC92-ADA4-704A-A5BF-B409B272F036}"/>
              </a:ext>
            </a:extLst>
          </p:cNvPr>
          <p:cNvSpPr/>
          <p:nvPr/>
        </p:nvSpPr>
        <p:spPr>
          <a:xfrm rot="5400000">
            <a:off x="3995769" y="2263514"/>
            <a:ext cx="385997" cy="3560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右矢印 15">
            <a:extLst>
              <a:ext uri="{FF2B5EF4-FFF2-40B4-BE49-F238E27FC236}">
                <a16:creationId xmlns:a16="http://schemas.microsoft.com/office/drawing/2014/main" id="{0A1ED9DB-E381-FE44-B738-604C3AADD902}"/>
              </a:ext>
            </a:extLst>
          </p:cNvPr>
          <p:cNvSpPr/>
          <p:nvPr/>
        </p:nvSpPr>
        <p:spPr>
          <a:xfrm rot="5400000">
            <a:off x="3995769" y="3510196"/>
            <a:ext cx="385997" cy="3560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右矢印 16">
            <a:extLst>
              <a:ext uri="{FF2B5EF4-FFF2-40B4-BE49-F238E27FC236}">
                <a16:creationId xmlns:a16="http://schemas.microsoft.com/office/drawing/2014/main" id="{AF99252A-8515-4049-8603-2ED59D78E951}"/>
              </a:ext>
            </a:extLst>
          </p:cNvPr>
          <p:cNvSpPr/>
          <p:nvPr/>
        </p:nvSpPr>
        <p:spPr>
          <a:xfrm rot="5400000">
            <a:off x="3995769" y="4634458"/>
            <a:ext cx="385997" cy="3560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8" name="図 17">
            <a:extLst>
              <a:ext uri="{FF2B5EF4-FFF2-40B4-BE49-F238E27FC236}">
                <a16:creationId xmlns:a16="http://schemas.microsoft.com/office/drawing/2014/main" id="{9250EDE8-FCF1-324C-902D-0DE88F2568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0657" y="5715000"/>
            <a:ext cx="11430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2961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7BA22D63-3F66-2C49-9880-113A1AC2FFB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離散化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A9D16701-CC78-0B4D-93E2-2690BBE857B6}"/>
              </a:ext>
            </a:extLst>
          </p:cNvPr>
          <p:cNvSpPr txBox="1"/>
          <p:nvPr/>
        </p:nvSpPr>
        <p:spPr>
          <a:xfrm>
            <a:off x="4644008" y="1484784"/>
            <a:ext cx="428835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/>
              <a:t>コンピュータは</a:t>
            </a:r>
            <a:endParaRPr kumimoji="1" lang="en-US" altLang="ja-JP" sz="3200"/>
          </a:p>
          <a:p>
            <a:r>
              <a:rPr lang="ja-JP" altLang="en-US" sz="3200">
                <a:solidFill>
                  <a:srgbClr val="011893"/>
                </a:solidFill>
              </a:rPr>
              <a:t>離散的値</a:t>
            </a:r>
            <a:r>
              <a:rPr kumimoji="1" lang="ja-JP" altLang="en-US" sz="3200"/>
              <a:t>しか扱えない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D83AB524-47BD-C846-94FA-D8BBEA63BF4B}"/>
              </a:ext>
            </a:extLst>
          </p:cNvPr>
          <p:cNvSpPr txBox="1"/>
          <p:nvPr/>
        </p:nvSpPr>
        <p:spPr>
          <a:xfrm>
            <a:off x="395536" y="1772816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/>
              <a:t>この世界は</a:t>
            </a:r>
            <a:r>
              <a:rPr kumimoji="1" lang="ja-JP" altLang="en-US" sz="3200">
                <a:solidFill>
                  <a:srgbClr val="011893"/>
                </a:solidFill>
              </a:rPr>
              <a:t>連続的</a:t>
            </a:r>
          </a:p>
        </p:txBody>
      </p:sp>
      <p:sp>
        <p:nvSpPr>
          <p:cNvPr id="5" name="フリーフォーム 4">
            <a:extLst>
              <a:ext uri="{FF2B5EF4-FFF2-40B4-BE49-F238E27FC236}">
                <a16:creationId xmlns:a16="http://schemas.microsoft.com/office/drawing/2014/main" id="{70BD346B-1512-C743-A079-22AC0AA9951C}"/>
              </a:ext>
            </a:extLst>
          </p:cNvPr>
          <p:cNvSpPr/>
          <p:nvPr/>
        </p:nvSpPr>
        <p:spPr>
          <a:xfrm>
            <a:off x="683568" y="3212976"/>
            <a:ext cx="3010400" cy="733007"/>
          </a:xfrm>
          <a:custGeom>
            <a:avLst/>
            <a:gdLst>
              <a:gd name="connsiteX0" fmla="*/ 0 w 4894289"/>
              <a:gd name="connsiteY0" fmla="*/ 1191718 h 1191718"/>
              <a:gd name="connsiteX1" fmla="*/ 1648919 w 4894289"/>
              <a:gd name="connsiteY1" fmla="*/ 7495 h 1191718"/>
              <a:gd name="connsiteX2" fmla="*/ 3140440 w 4894289"/>
              <a:gd name="connsiteY2" fmla="*/ 1056807 h 1191718"/>
              <a:gd name="connsiteX3" fmla="*/ 4894289 w 4894289"/>
              <a:gd name="connsiteY3" fmla="*/ 0 h 1191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94289" h="1191718">
                <a:moveTo>
                  <a:pt x="0" y="1191718"/>
                </a:moveTo>
                <a:cubicBezTo>
                  <a:pt x="562756" y="610849"/>
                  <a:pt x="1125512" y="29980"/>
                  <a:pt x="1648919" y="7495"/>
                </a:cubicBezTo>
                <a:cubicBezTo>
                  <a:pt x="2172326" y="-14990"/>
                  <a:pt x="2599545" y="1058056"/>
                  <a:pt x="3140440" y="1056807"/>
                </a:cubicBezTo>
                <a:cubicBezTo>
                  <a:pt x="3681335" y="1055558"/>
                  <a:pt x="4287812" y="527779"/>
                  <a:pt x="4894289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16" name="グループ化 15">
            <a:extLst>
              <a:ext uri="{FF2B5EF4-FFF2-40B4-BE49-F238E27FC236}">
                <a16:creationId xmlns:a16="http://schemas.microsoft.com/office/drawing/2014/main" id="{268C0829-96B0-1B4C-B451-F2A2E794E244}"/>
              </a:ext>
            </a:extLst>
          </p:cNvPr>
          <p:cNvGrpSpPr/>
          <p:nvPr/>
        </p:nvGrpSpPr>
        <p:grpSpPr>
          <a:xfrm>
            <a:off x="4932040" y="3140968"/>
            <a:ext cx="3108600" cy="805468"/>
            <a:chOff x="1547664" y="4293096"/>
            <a:chExt cx="5053940" cy="1309524"/>
          </a:xfrm>
        </p:grpSpPr>
        <p:sp>
          <p:nvSpPr>
            <p:cNvPr id="6" name="フリーフォーム 5">
              <a:extLst>
                <a:ext uri="{FF2B5EF4-FFF2-40B4-BE49-F238E27FC236}">
                  <a16:creationId xmlns:a16="http://schemas.microsoft.com/office/drawing/2014/main" id="{992CEECC-0D13-3A45-A4D6-908E6A0DA5DE}"/>
                </a:ext>
              </a:extLst>
            </p:cNvPr>
            <p:cNvSpPr/>
            <p:nvPr/>
          </p:nvSpPr>
          <p:spPr>
            <a:xfrm>
              <a:off x="1606446" y="4364636"/>
              <a:ext cx="4894289" cy="1191718"/>
            </a:xfrm>
            <a:custGeom>
              <a:avLst/>
              <a:gdLst>
                <a:gd name="connsiteX0" fmla="*/ 0 w 4894289"/>
                <a:gd name="connsiteY0" fmla="*/ 1191718 h 1191718"/>
                <a:gd name="connsiteX1" fmla="*/ 1648919 w 4894289"/>
                <a:gd name="connsiteY1" fmla="*/ 7495 h 1191718"/>
                <a:gd name="connsiteX2" fmla="*/ 3140440 w 4894289"/>
                <a:gd name="connsiteY2" fmla="*/ 1056807 h 1191718"/>
                <a:gd name="connsiteX3" fmla="*/ 4894289 w 4894289"/>
                <a:gd name="connsiteY3" fmla="*/ 0 h 1191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94289" h="1191718">
                  <a:moveTo>
                    <a:pt x="0" y="1191718"/>
                  </a:moveTo>
                  <a:cubicBezTo>
                    <a:pt x="562756" y="610849"/>
                    <a:pt x="1125512" y="29980"/>
                    <a:pt x="1648919" y="7495"/>
                  </a:cubicBezTo>
                  <a:cubicBezTo>
                    <a:pt x="2172326" y="-14990"/>
                    <a:pt x="2599545" y="1058056"/>
                    <a:pt x="3140440" y="1056807"/>
                  </a:cubicBezTo>
                  <a:cubicBezTo>
                    <a:pt x="3681335" y="1055558"/>
                    <a:pt x="4287812" y="527779"/>
                    <a:pt x="4894289" y="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" name="円/楕円 6">
              <a:extLst>
                <a:ext uri="{FF2B5EF4-FFF2-40B4-BE49-F238E27FC236}">
                  <a16:creationId xmlns:a16="http://schemas.microsoft.com/office/drawing/2014/main" id="{F071715C-357F-D94D-B325-BA37AFA1BE9D}"/>
                </a:ext>
              </a:extLst>
            </p:cNvPr>
            <p:cNvSpPr/>
            <p:nvPr/>
          </p:nvSpPr>
          <p:spPr>
            <a:xfrm>
              <a:off x="1547664" y="5445224"/>
              <a:ext cx="157396" cy="15739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円/楕円 7">
              <a:extLst>
                <a:ext uri="{FF2B5EF4-FFF2-40B4-BE49-F238E27FC236}">
                  <a16:creationId xmlns:a16="http://schemas.microsoft.com/office/drawing/2014/main" id="{49947230-19AA-554C-AD99-D3B649B3294C}"/>
                </a:ext>
              </a:extLst>
            </p:cNvPr>
            <p:cNvSpPr/>
            <p:nvPr/>
          </p:nvSpPr>
          <p:spPr>
            <a:xfrm>
              <a:off x="2987824" y="4293096"/>
              <a:ext cx="157396" cy="15739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" name="円/楕円 8">
              <a:extLst>
                <a:ext uri="{FF2B5EF4-FFF2-40B4-BE49-F238E27FC236}">
                  <a16:creationId xmlns:a16="http://schemas.microsoft.com/office/drawing/2014/main" id="{CA80E0F5-52CC-B047-987F-75FB260DD33F}"/>
                </a:ext>
              </a:extLst>
            </p:cNvPr>
            <p:cNvSpPr/>
            <p:nvPr/>
          </p:nvSpPr>
          <p:spPr>
            <a:xfrm>
              <a:off x="4427984" y="5301208"/>
              <a:ext cx="157396" cy="15739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円/楕円 9">
              <a:extLst>
                <a:ext uri="{FF2B5EF4-FFF2-40B4-BE49-F238E27FC236}">
                  <a16:creationId xmlns:a16="http://schemas.microsoft.com/office/drawing/2014/main" id="{86430BA6-9B9E-5840-9D2C-039837A90416}"/>
                </a:ext>
              </a:extLst>
            </p:cNvPr>
            <p:cNvSpPr/>
            <p:nvPr/>
          </p:nvSpPr>
          <p:spPr>
            <a:xfrm>
              <a:off x="3707904" y="4581128"/>
              <a:ext cx="157396" cy="15739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" name="円/楕円 10">
              <a:extLst>
                <a:ext uri="{FF2B5EF4-FFF2-40B4-BE49-F238E27FC236}">
                  <a16:creationId xmlns:a16="http://schemas.microsoft.com/office/drawing/2014/main" id="{545CD919-2EA8-714D-9D93-E5E68D368FD4}"/>
                </a:ext>
              </a:extLst>
            </p:cNvPr>
            <p:cNvSpPr/>
            <p:nvPr/>
          </p:nvSpPr>
          <p:spPr>
            <a:xfrm>
              <a:off x="2267744" y="4725144"/>
              <a:ext cx="157396" cy="15739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円/楕円 11">
              <a:extLst>
                <a:ext uri="{FF2B5EF4-FFF2-40B4-BE49-F238E27FC236}">
                  <a16:creationId xmlns:a16="http://schemas.microsoft.com/office/drawing/2014/main" id="{AEAA4DA4-0543-E540-A8D6-AD1539408893}"/>
                </a:ext>
              </a:extLst>
            </p:cNvPr>
            <p:cNvSpPr/>
            <p:nvPr/>
          </p:nvSpPr>
          <p:spPr>
            <a:xfrm>
              <a:off x="5148064" y="5229200"/>
              <a:ext cx="157396" cy="15739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" name="円/楕円 12">
              <a:extLst>
                <a:ext uri="{FF2B5EF4-FFF2-40B4-BE49-F238E27FC236}">
                  <a16:creationId xmlns:a16="http://schemas.microsoft.com/office/drawing/2014/main" id="{FB744B1E-D638-E24B-A43F-464B31141905}"/>
                </a:ext>
              </a:extLst>
            </p:cNvPr>
            <p:cNvSpPr/>
            <p:nvPr/>
          </p:nvSpPr>
          <p:spPr>
            <a:xfrm>
              <a:off x="5868144" y="4797152"/>
              <a:ext cx="157396" cy="15739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" name="円/楕円 13">
              <a:extLst>
                <a:ext uri="{FF2B5EF4-FFF2-40B4-BE49-F238E27FC236}">
                  <a16:creationId xmlns:a16="http://schemas.microsoft.com/office/drawing/2014/main" id="{36C80F89-96E0-FD48-B269-9D9547884744}"/>
                </a:ext>
              </a:extLst>
            </p:cNvPr>
            <p:cNvSpPr/>
            <p:nvPr/>
          </p:nvSpPr>
          <p:spPr>
            <a:xfrm>
              <a:off x="6444208" y="4293096"/>
              <a:ext cx="157396" cy="15739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A7A97E9D-EBA3-9740-9264-61C59AC81868}"/>
              </a:ext>
            </a:extLst>
          </p:cNvPr>
          <p:cNvSpPr txBox="1"/>
          <p:nvPr/>
        </p:nvSpPr>
        <p:spPr>
          <a:xfrm>
            <a:off x="217264" y="4972758"/>
            <a:ext cx="8032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計算機が扱えるように連続的な値をとびとびの値にすることを</a:t>
            </a:r>
            <a:r>
              <a:rPr kumimoji="1" lang="ja-JP" altLang="en-US">
                <a:solidFill>
                  <a:srgbClr val="011893"/>
                </a:solidFill>
              </a:rPr>
              <a:t>離散化</a:t>
            </a:r>
            <a:r>
              <a:rPr kumimoji="1" lang="ja-JP" altLang="en-US"/>
              <a:t>と呼ぶ</a:t>
            </a:r>
          </a:p>
        </p:txBody>
      </p:sp>
    </p:spTree>
    <p:extLst>
      <p:ext uri="{BB962C8B-B14F-4D97-AF65-F5344CB8AC3E}">
        <p14:creationId xmlns:p14="http://schemas.microsoft.com/office/powerpoint/2010/main" val="536668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A72BA841-CCEC-A143-982C-F087CA53464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離散化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B1455CA4-299C-0747-94BF-C18123B3B2D0}"/>
                  </a:ext>
                </a:extLst>
              </p:cNvPr>
              <p:cNvSpPr txBox="1"/>
              <p:nvPr/>
            </p:nvSpPr>
            <p:spPr>
              <a:xfrm>
                <a:off x="2550160" y="1651000"/>
                <a:ext cx="3789680" cy="148220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4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4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4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kumimoji="1" lang="en-US" altLang="ja-JP" sz="4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4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kumimoji="1" lang="en-US" altLang="ja-JP" sz="4800" b="0" i="1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kumimoji="1" lang="en-US" altLang="ja-JP" sz="48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𝜅</m:t>
                      </m:r>
                      <m:f>
                        <m:fPr>
                          <m:ctrlPr>
                            <a:rPr kumimoji="1" lang="en-US" altLang="ja-JP" sz="4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1" lang="en-US" altLang="ja-JP" sz="48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48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kumimoji="1" lang="en-US" altLang="ja-JP" sz="48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1" lang="en-US" altLang="ja-JP" sz="4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sSup>
                            <m:sSupPr>
                              <m:ctrlPr>
                                <a:rPr kumimoji="1" lang="en-US" altLang="ja-JP" sz="48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48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𝑑𝑥</m:t>
                              </m:r>
                            </m:e>
                            <m:sup>
                              <m:r>
                                <a:rPr kumimoji="1" lang="en-US" altLang="ja-JP" sz="48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kumimoji="1" lang="ja-JP" altLang="en-US" sz="4800"/>
              </a:p>
            </p:txBody>
          </p:sp>
        </mc:Choice>
        <mc:Fallback xmlns=""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B1455CA4-299C-0747-94BF-C18123B3B2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0160" y="1651000"/>
                <a:ext cx="3789680" cy="1482201"/>
              </a:xfrm>
              <a:prstGeom prst="rect">
                <a:avLst/>
              </a:prstGeom>
              <a:blipFill>
                <a:blip r:embed="rId2"/>
                <a:stretch>
                  <a:fillRect l="-1338" r="-669" b="-1271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222052BB-F1B9-5C45-879A-140294A0CA73}"/>
              </a:ext>
            </a:extLst>
          </p:cNvPr>
          <p:cNvSpPr txBox="1"/>
          <p:nvPr/>
        </p:nvSpPr>
        <p:spPr>
          <a:xfrm>
            <a:off x="207515" y="4612617"/>
            <a:ext cx="88024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/>
              <a:t>離散化には</a:t>
            </a:r>
            <a:r>
              <a:rPr kumimoji="1" lang="ja-JP" altLang="en-US" sz="3200">
                <a:solidFill>
                  <a:srgbClr val="011893"/>
                </a:solidFill>
              </a:rPr>
              <a:t>空間の離散化</a:t>
            </a:r>
            <a:r>
              <a:rPr kumimoji="1" lang="ja-JP" altLang="en-US" sz="3200"/>
              <a:t>と</a:t>
            </a:r>
            <a:r>
              <a:rPr kumimoji="1" lang="ja-JP" altLang="en-US" sz="3200">
                <a:solidFill>
                  <a:srgbClr val="011893"/>
                </a:solidFill>
              </a:rPr>
              <a:t>時間の離散化</a:t>
            </a:r>
            <a:r>
              <a:rPr kumimoji="1" lang="ja-JP" altLang="en-US" sz="3200"/>
              <a:t>がある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91F23794-B58E-4343-A381-35D8CC42368C}"/>
              </a:ext>
            </a:extLst>
          </p:cNvPr>
          <p:cNvSpPr/>
          <p:nvPr/>
        </p:nvSpPr>
        <p:spPr>
          <a:xfrm>
            <a:off x="2621280" y="1778000"/>
            <a:ext cx="904240" cy="144272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A5F9A45E-C42A-CA4B-8315-E4C8BFF36D1D}"/>
              </a:ext>
            </a:extLst>
          </p:cNvPr>
          <p:cNvSpPr/>
          <p:nvPr/>
        </p:nvSpPr>
        <p:spPr>
          <a:xfrm>
            <a:off x="5090160" y="1686560"/>
            <a:ext cx="1168400" cy="154432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50ABC43C-CC38-E348-91EF-92300D823BBC}"/>
              </a:ext>
            </a:extLst>
          </p:cNvPr>
          <p:cNvSpPr txBox="1"/>
          <p:nvPr/>
        </p:nvSpPr>
        <p:spPr>
          <a:xfrm>
            <a:off x="2631440" y="1219200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時間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122577CE-7963-B242-9319-AA1E793480B3}"/>
              </a:ext>
            </a:extLst>
          </p:cNvPr>
          <p:cNvSpPr txBox="1"/>
          <p:nvPr/>
        </p:nvSpPr>
        <p:spPr>
          <a:xfrm>
            <a:off x="5191760" y="1178560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空間</a:t>
            </a:r>
          </a:p>
        </p:txBody>
      </p:sp>
    </p:spTree>
    <p:extLst>
      <p:ext uri="{BB962C8B-B14F-4D97-AF65-F5344CB8AC3E}">
        <p14:creationId xmlns:p14="http://schemas.microsoft.com/office/powerpoint/2010/main" val="19052981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155BEF81-5808-0547-9FB3-CBE8AA3CBD8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離散化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8ACD1FBB-5491-D14B-8E68-B311B58C3B3C}"/>
              </a:ext>
            </a:extLst>
          </p:cNvPr>
          <p:cNvSpPr txBox="1"/>
          <p:nvPr/>
        </p:nvSpPr>
        <p:spPr>
          <a:xfrm>
            <a:off x="664025" y="1186590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/>
              <a:t>空間の離散化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649751B3-1448-3349-B31A-34F04BC8B4CB}"/>
              </a:ext>
            </a:extLst>
          </p:cNvPr>
          <p:cNvSpPr txBox="1"/>
          <p:nvPr/>
        </p:nvSpPr>
        <p:spPr>
          <a:xfrm>
            <a:off x="5416553" y="1186590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/>
              <a:t>時間の離散化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0199FA7C-20BF-B24B-BC47-B4FEFA254A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6073" y="2194702"/>
            <a:ext cx="1917700" cy="1333500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766100EC-333D-7743-8FA3-2FFD9F7018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24" y="3861048"/>
            <a:ext cx="1584176" cy="1589915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730975C7-F647-5846-AAC8-A9BF47CFCF6E}"/>
              </a:ext>
            </a:extLst>
          </p:cNvPr>
          <p:cNvSpPr/>
          <p:nvPr/>
        </p:nvSpPr>
        <p:spPr>
          <a:xfrm>
            <a:off x="1888161" y="2986790"/>
            <a:ext cx="72008" cy="720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27E1CCCB-A2F4-2840-BF68-46829803C2D1}"/>
              </a:ext>
            </a:extLst>
          </p:cNvPr>
          <p:cNvCxnSpPr>
            <a:cxnSpLocks/>
          </p:cNvCxnSpPr>
          <p:nvPr/>
        </p:nvCxnSpPr>
        <p:spPr>
          <a:xfrm flipH="1">
            <a:off x="1187624" y="3062990"/>
            <a:ext cx="693642" cy="7980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4C237B32-CCE4-C940-933E-29C555DC4695}"/>
              </a:ext>
            </a:extLst>
          </p:cNvPr>
          <p:cNvCxnSpPr>
            <a:cxnSpLocks/>
          </p:cNvCxnSpPr>
          <p:nvPr/>
        </p:nvCxnSpPr>
        <p:spPr>
          <a:xfrm>
            <a:off x="1966990" y="3059815"/>
            <a:ext cx="804810" cy="8012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図 16">
            <a:extLst>
              <a:ext uri="{FF2B5EF4-FFF2-40B4-BE49-F238E27FC236}">
                <a16:creationId xmlns:a16="http://schemas.microsoft.com/office/drawing/2014/main" id="{E1CCD881-B371-494C-A449-76BB4C47A7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0308" y="2173573"/>
            <a:ext cx="1507344" cy="1356610"/>
          </a:xfrm>
          <a:prstGeom prst="rect">
            <a:avLst/>
          </a:prstGeom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BD72E491-DBF5-1046-A669-520DB05084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3226" y="4410605"/>
            <a:ext cx="1009371" cy="1009371"/>
          </a:xfrm>
          <a:prstGeom prst="rect">
            <a:avLst/>
          </a:prstGeom>
        </p:spPr>
      </p:pic>
      <p:pic>
        <p:nvPicPr>
          <p:cNvPr id="20" name="図 19">
            <a:extLst>
              <a:ext uri="{FF2B5EF4-FFF2-40B4-BE49-F238E27FC236}">
                <a16:creationId xmlns:a16="http://schemas.microsoft.com/office/drawing/2014/main" id="{4ABE8440-64C3-0E47-A018-A8A0F0D29A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7794" y="2323439"/>
            <a:ext cx="907564" cy="907564"/>
          </a:xfrm>
          <a:prstGeom prst="rect">
            <a:avLst/>
          </a:prstGeom>
        </p:spPr>
      </p:pic>
      <p:grpSp>
        <p:nvGrpSpPr>
          <p:cNvPr id="31" name="グループ化 30">
            <a:extLst>
              <a:ext uri="{FF2B5EF4-FFF2-40B4-BE49-F238E27FC236}">
                <a16:creationId xmlns:a16="http://schemas.microsoft.com/office/drawing/2014/main" id="{9CF0D796-0F1F-7F48-963D-89FB0F1AD128}"/>
              </a:ext>
            </a:extLst>
          </p:cNvPr>
          <p:cNvGrpSpPr/>
          <p:nvPr/>
        </p:nvGrpSpPr>
        <p:grpSpPr>
          <a:xfrm rot="2638418">
            <a:off x="6274821" y="2400599"/>
            <a:ext cx="123517" cy="183472"/>
            <a:chOff x="4956750" y="4079822"/>
            <a:chExt cx="237342" cy="259830"/>
          </a:xfrm>
        </p:grpSpPr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643FEEE2-7A59-784E-8255-AF0187A5AC55}"/>
                </a:ext>
              </a:extLst>
            </p:cNvPr>
            <p:cNvSpPr/>
            <p:nvPr/>
          </p:nvSpPr>
          <p:spPr>
            <a:xfrm>
              <a:off x="5111648" y="4084819"/>
              <a:ext cx="82444" cy="254833"/>
            </a:xfrm>
            <a:custGeom>
              <a:avLst/>
              <a:gdLst>
                <a:gd name="connsiteX0" fmla="*/ 284813 w 284813"/>
                <a:gd name="connsiteY0" fmla="*/ 0 h 1274164"/>
                <a:gd name="connsiteX1" fmla="*/ 0 w 284813"/>
                <a:gd name="connsiteY1" fmla="*/ 682052 h 1274164"/>
                <a:gd name="connsiteX2" fmla="*/ 284813 w 284813"/>
                <a:gd name="connsiteY2" fmla="*/ 1274164 h 1274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4813" h="1274164">
                  <a:moveTo>
                    <a:pt x="284813" y="0"/>
                  </a:moveTo>
                  <a:cubicBezTo>
                    <a:pt x="142406" y="234845"/>
                    <a:pt x="0" y="469691"/>
                    <a:pt x="0" y="682052"/>
                  </a:cubicBezTo>
                  <a:cubicBezTo>
                    <a:pt x="0" y="894413"/>
                    <a:pt x="142406" y="1084288"/>
                    <a:pt x="284813" y="1274164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355761A1-6700-C44E-AF02-096F755CEAC4}"/>
                </a:ext>
              </a:extLst>
            </p:cNvPr>
            <p:cNvSpPr/>
            <p:nvPr/>
          </p:nvSpPr>
          <p:spPr>
            <a:xfrm>
              <a:off x="5039195" y="4079822"/>
              <a:ext cx="82444" cy="254833"/>
            </a:xfrm>
            <a:custGeom>
              <a:avLst/>
              <a:gdLst>
                <a:gd name="connsiteX0" fmla="*/ 284813 w 284813"/>
                <a:gd name="connsiteY0" fmla="*/ 0 h 1274164"/>
                <a:gd name="connsiteX1" fmla="*/ 0 w 284813"/>
                <a:gd name="connsiteY1" fmla="*/ 682052 h 1274164"/>
                <a:gd name="connsiteX2" fmla="*/ 284813 w 284813"/>
                <a:gd name="connsiteY2" fmla="*/ 1274164 h 1274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4813" h="1274164">
                  <a:moveTo>
                    <a:pt x="284813" y="0"/>
                  </a:moveTo>
                  <a:cubicBezTo>
                    <a:pt x="142406" y="234845"/>
                    <a:pt x="0" y="469691"/>
                    <a:pt x="0" y="682052"/>
                  </a:cubicBezTo>
                  <a:cubicBezTo>
                    <a:pt x="0" y="894413"/>
                    <a:pt x="142406" y="1084288"/>
                    <a:pt x="284813" y="1274164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8A6617D7-D902-284E-9078-B582C442F228}"/>
                </a:ext>
              </a:extLst>
            </p:cNvPr>
            <p:cNvSpPr/>
            <p:nvPr/>
          </p:nvSpPr>
          <p:spPr>
            <a:xfrm>
              <a:off x="4956750" y="4079822"/>
              <a:ext cx="82444" cy="254833"/>
            </a:xfrm>
            <a:custGeom>
              <a:avLst/>
              <a:gdLst>
                <a:gd name="connsiteX0" fmla="*/ 284813 w 284813"/>
                <a:gd name="connsiteY0" fmla="*/ 0 h 1274164"/>
                <a:gd name="connsiteX1" fmla="*/ 0 w 284813"/>
                <a:gd name="connsiteY1" fmla="*/ 682052 h 1274164"/>
                <a:gd name="connsiteX2" fmla="*/ 284813 w 284813"/>
                <a:gd name="connsiteY2" fmla="*/ 1274164 h 1274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4813" h="1274164">
                  <a:moveTo>
                    <a:pt x="284813" y="0"/>
                  </a:moveTo>
                  <a:cubicBezTo>
                    <a:pt x="142406" y="234845"/>
                    <a:pt x="0" y="469691"/>
                    <a:pt x="0" y="682052"/>
                  </a:cubicBezTo>
                  <a:cubicBezTo>
                    <a:pt x="0" y="894413"/>
                    <a:pt x="142406" y="1084288"/>
                    <a:pt x="284813" y="1274164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8" name="フリーフォーム 27">
            <a:extLst>
              <a:ext uri="{FF2B5EF4-FFF2-40B4-BE49-F238E27FC236}">
                <a16:creationId xmlns:a16="http://schemas.microsoft.com/office/drawing/2014/main" id="{C9FB39A6-57E4-F440-947B-E11005B0EF60}"/>
              </a:ext>
            </a:extLst>
          </p:cNvPr>
          <p:cNvSpPr/>
          <p:nvPr/>
        </p:nvSpPr>
        <p:spPr>
          <a:xfrm>
            <a:off x="6178447" y="2828143"/>
            <a:ext cx="82444" cy="254833"/>
          </a:xfrm>
          <a:custGeom>
            <a:avLst/>
            <a:gdLst>
              <a:gd name="connsiteX0" fmla="*/ 284813 w 284813"/>
              <a:gd name="connsiteY0" fmla="*/ 0 h 1274164"/>
              <a:gd name="connsiteX1" fmla="*/ 0 w 284813"/>
              <a:gd name="connsiteY1" fmla="*/ 682052 h 1274164"/>
              <a:gd name="connsiteX2" fmla="*/ 284813 w 284813"/>
              <a:gd name="connsiteY2" fmla="*/ 1274164 h 1274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4813" h="1274164">
                <a:moveTo>
                  <a:pt x="284813" y="0"/>
                </a:moveTo>
                <a:cubicBezTo>
                  <a:pt x="142406" y="234845"/>
                  <a:pt x="0" y="469691"/>
                  <a:pt x="0" y="682052"/>
                </a:cubicBezTo>
                <a:cubicBezTo>
                  <a:pt x="0" y="894413"/>
                  <a:pt x="142406" y="1084288"/>
                  <a:pt x="284813" y="1274164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フリーフォーム 28">
            <a:extLst>
              <a:ext uri="{FF2B5EF4-FFF2-40B4-BE49-F238E27FC236}">
                <a16:creationId xmlns:a16="http://schemas.microsoft.com/office/drawing/2014/main" id="{E582BB0B-1D16-4749-8FD2-489BC33CAF68}"/>
              </a:ext>
            </a:extLst>
          </p:cNvPr>
          <p:cNvSpPr/>
          <p:nvPr/>
        </p:nvSpPr>
        <p:spPr>
          <a:xfrm>
            <a:off x="6105994" y="2823146"/>
            <a:ext cx="82444" cy="254833"/>
          </a:xfrm>
          <a:custGeom>
            <a:avLst/>
            <a:gdLst>
              <a:gd name="connsiteX0" fmla="*/ 284813 w 284813"/>
              <a:gd name="connsiteY0" fmla="*/ 0 h 1274164"/>
              <a:gd name="connsiteX1" fmla="*/ 0 w 284813"/>
              <a:gd name="connsiteY1" fmla="*/ 682052 h 1274164"/>
              <a:gd name="connsiteX2" fmla="*/ 284813 w 284813"/>
              <a:gd name="connsiteY2" fmla="*/ 1274164 h 1274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4813" h="1274164">
                <a:moveTo>
                  <a:pt x="284813" y="0"/>
                </a:moveTo>
                <a:cubicBezTo>
                  <a:pt x="142406" y="234845"/>
                  <a:pt x="0" y="469691"/>
                  <a:pt x="0" y="682052"/>
                </a:cubicBezTo>
                <a:cubicBezTo>
                  <a:pt x="0" y="894413"/>
                  <a:pt x="142406" y="1084288"/>
                  <a:pt x="284813" y="1274164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フリーフォーム 29">
            <a:extLst>
              <a:ext uri="{FF2B5EF4-FFF2-40B4-BE49-F238E27FC236}">
                <a16:creationId xmlns:a16="http://schemas.microsoft.com/office/drawing/2014/main" id="{510DF624-9AF7-3840-B081-26A4CA679D45}"/>
              </a:ext>
            </a:extLst>
          </p:cNvPr>
          <p:cNvSpPr/>
          <p:nvPr/>
        </p:nvSpPr>
        <p:spPr>
          <a:xfrm>
            <a:off x="6023549" y="2823146"/>
            <a:ext cx="82444" cy="254833"/>
          </a:xfrm>
          <a:custGeom>
            <a:avLst/>
            <a:gdLst>
              <a:gd name="connsiteX0" fmla="*/ 284813 w 284813"/>
              <a:gd name="connsiteY0" fmla="*/ 0 h 1274164"/>
              <a:gd name="connsiteX1" fmla="*/ 0 w 284813"/>
              <a:gd name="connsiteY1" fmla="*/ 682052 h 1274164"/>
              <a:gd name="connsiteX2" fmla="*/ 284813 w 284813"/>
              <a:gd name="connsiteY2" fmla="*/ 1274164 h 1274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4813" h="1274164">
                <a:moveTo>
                  <a:pt x="284813" y="0"/>
                </a:moveTo>
                <a:cubicBezTo>
                  <a:pt x="142406" y="234845"/>
                  <a:pt x="0" y="469691"/>
                  <a:pt x="0" y="682052"/>
                </a:cubicBezTo>
                <a:cubicBezTo>
                  <a:pt x="0" y="894413"/>
                  <a:pt x="142406" y="1084288"/>
                  <a:pt x="284813" y="1274164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32" name="グループ化 31">
            <a:extLst>
              <a:ext uri="{FF2B5EF4-FFF2-40B4-BE49-F238E27FC236}">
                <a16:creationId xmlns:a16="http://schemas.microsoft.com/office/drawing/2014/main" id="{023CDA52-E0FF-024C-877B-34FFB0E685B8}"/>
              </a:ext>
            </a:extLst>
          </p:cNvPr>
          <p:cNvGrpSpPr/>
          <p:nvPr/>
        </p:nvGrpSpPr>
        <p:grpSpPr>
          <a:xfrm rot="16200000">
            <a:off x="6801977" y="2800337"/>
            <a:ext cx="123517" cy="183472"/>
            <a:chOff x="4956750" y="4079822"/>
            <a:chExt cx="237342" cy="259830"/>
          </a:xfrm>
        </p:grpSpPr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83F88A8C-3AA5-954E-BDEC-E8C91C7B3C0F}"/>
                </a:ext>
              </a:extLst>
            </p:cNvPr>
            <p:cNvSpPr/>
            <p:nvPr/>
          </p:nvSpPr>
          <p:spPr>
            <a:xfrm>
              <a:off x="5111648" y="4084819"/>
              <a:ext cx="82444" cy="254833"/>
            </a:xfrm>
            <a:custGeom>
              <a:avLst/>
              <a:gdLst>
                <a:gd name="connsiteX0" fmla="*/ 284813 w 284813"/>
                <a:gd name="connsiteY0" fmla="*/ 0 h 1274164"/>
                <a:gd name="connsiteX1" fmla="*/ 0 w 284813"/>
                <a:gd name="connsiteY1" fmla="*/ 682052 h 1274164"/>
                <a:gd name="connsiteX2" fmla="*/ 284813 w 284813"/>
                <a:gd name="connsiteY2" fmla="*/ 1274164 h 1274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4813" h="1274164">
                  <a:moveTo>
                    <a:pt x="284813" y="0"/>
                  </a:moveTo>
                  <a:cubicBezTo>
                    <a:pt x="142406" y="234845"/>
                    <a:pt x="0" y="469691"/>
                    <a:pt x="0" y="682052"/>
                  </a:cubicBezTo>
                  <a:cubicBezTo>
                    <a:pt x="0" y="894413"/>
                    <a:pt x="142406" y="1084288"/>
                    <a:pt x="284813" y="1274164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7C297B60-A655-554F-BA47-7271879D6758}"/>
                </a:ext>
              </a:extLst>
            </p:cNvPr>
            <p:cNvSpPr/>
            <p:nvPr/>
          </p:nvSpPr>
          <p:spPr>
            <a:xfrm>
              <a:off x="5039195" y="4079822"/>
              <a:ext cx="82444" cy="254833"/>
            </a:xfrm>
            <a:custGeom>
              <a:avLst/>
              <a:gdLst>
                <a:gd name="connsiteX0" fmla="*/ 284813 w 284813"/>
                <a:gd name="connsiteY0" fmla="*/ 0 h 1274164"/>
                <a:gd name="connsiteX1" fmla="*/ 0 w 284813"/>
                <a:gd name="connsiteY1" fmla="*/ 682052 h 1274164"/>
                <a:gd name="connsiteX2" fmla="*/ 284813 w 284813"/>
                <a:gd name="connsiteY2" fmla="*/ 1274164 h 1274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4813" h="1274164">
                  <a:moveTo>
                    <a:pt x="284813" y="0"/>
                  </a:moveTo>
                  <a:cubicBezTo>
                    <a:pt x="142406" y="234845"/>
                    <a:pt x="0" y="469691"/>
                    <a:pt x="0" y="682052"/>
                  </a:cubicBezTo>
                  <a:cubicBezTo>
                    <a:pt x="0" y="894413"/>
                    <a:pt x="142406" y="1084288"/>
                    <a:pt x="284813" y="1274164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4EEC9DFD-7597-474C-9822-52B842F00D2B}"/>
                </a:ext>
              </a:extLst>
            </p:cNvPr>
            <p:cNvSpPr/>
            <p:nvPr/>
          </p:nvSpPr>
          <p:spPr>
            <a:xfrm>
              <a:off x="4956750" y="4079822"/>
              <a:ext cx="82444" cy="254833"/>
            </a:xfrm>
            <a:custGeom>
              <a:avLst/>
              <a:gdLst>
                <a:gd name="connsiteX0" fmla="*/ 284813 w 284813"/>
                <a:gd name="connsiteY0" fmla="*/ 0 h 1274164"/>
                <a:gd name="connsiteX1" fmla="*/ 0 w 284813"/>
                <a:gd name="connsiteY1" fmla="*/ 682052 h 1274164"/>
                <a:gd name="connsiteX2" fmla="*/ 284813 w 284813"/>
                <a:gd name="connsiteY2" fmla="*/ 1274164 h 1274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4813" h="1274164">
                  <a:moveTo>
                    <a:pt x="284813" y="0"/>
                  </a:moveTo>
                  <a:cubicBezTo>
                    <a:pt x="142406" y="234845"/>
                    <a:pt x="0" y="469691"/>
                    <a:pt x="0" y="682052"/>
                  </a:cubicBezTo>
                  <a:cubicBezTo>
                    <a:pt x="0" y="894413"/>
                    <a:pt x="142406" y="1084288"/>
                    <a:pt x="284813" y="1274164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pic>
        <p:nvPicPr>
          <p:cNvPr id="36" name="図 35">
            <a:extLst>
              <a:ext uri="{FF2B5EF4-FFF2-40B4-BE49-F238E27FC236}">
                <a16:creationId xmlns:a16="http://schemas.microsoft.com/office/drawing/2014/main" id="{CC39F9D8-C03E-A446-AC94-D1CFBBCF87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5626" y="4410605"/>
            <a:ext cx="1009371" cy="1009371"/>
          </a:xfrm>
          <a:prstGeom prst="rect">
            <a:avLst/>
          </a:prstGeom>
        </p:spPr>
      </p:pic>
      <p:pic>
        <p:nvPicPr>
          <p:cNvPr id="37" name="図 36">
            <a:extLst>
              <a:ext uri="{FF2B5EF4-FFF2-40B4-BE49-F238E27FC236}">
                <a16:creationId xmlns:a16="http://schemas.microsoft.com/office/drawing/2014/main" id="{A5684402-CD18-7F45-8C4D-D4D6F3C7DC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8026" y="4410605"/>
            <a:ext cx="1009371" cy="1009371"/>
          </a:xfrm>
          <a:prstGeom prst="rect">
            <a:avLst/>
          </a:prstGeom>
        </p:spPr>
      </p:pic>
      <p:pic>
        <p:nvPicPr>
          <p:cNvPr id="38" name="図 37">
            <a:extLst>
              <a:ext uri="{FF2B5EF4-FFF2-40B4-BE49-F238E27FC236}">
                <a16:creationId xmlns:a16="http://schemas.microsoft.com/office/drawing/2014/main" id="{35427DD0-9058-A140-B4F8-3748BD909E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0426" y="4410605"/>
            <a:ext cx="1009371" cy="1009371"/>
          </a:xfrm>
          <a:prstGeom prst="rect">
            <a:avLst/>
          </a:prstGeom>
        </p:spPr>
      </p:pic>
      <p:pic>
        <p:nvPicPr>
          <p:cNvPr id="39" name="図 38">
            <a:extLst>
              <a:ext uri="{FF2B5EF4-FFF2-40B4-BE49-F238E27FC236}">
                <a16:creationId xmlns:a16="http://schemas.microsoft.com/office/drawing/2014/main" id="{4AFC7494-2CA9-A341-A132-ABBF994EB2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2827" y="4410605"/>
            <a:ext cx="1009371" cy="1009371"/>
          </a:xfrm>
          <a:prstGeom prst="rect">
            <a:avLst/>
          </a:prstGeom>
        </p:spPr>
      </p:pic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4ED14924-76BC-A146-840A-DE84BFB383DE}"/>
              </a:ext>
            </a:extLst>
          </p:cNvPr>
          <p:cNvSpPr txBox="1"/>
          <p:nvPr/>
        </p:nvSpPr>
        <p:spPr>
          <a:xfrm>
            <a:off x="755576" y="5661248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拡大するとピクセルに</a:t>
            </a:r>
          </a:p>
        </p:txBody>
      </p:sp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7297303A-E355-4B4D-9ED3-1032900863A3}"/>
              </a:ext>
            </a:extLst>
          </p:cNvPr>
          <p:cNvSpPr txBox="1"/>
          <p:nvPr/>
        </p:nvSpPr>
        <p:spPr>
          <a:xfrm>
            <a:off x="5364088" y="5589240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静止画像を高速コマ送り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B9DF115C-1166-3C46-BC2A-18160A33EC4A}"/>
              </a:ext>
            </a:extLst>
          </p:cNvPr>
          <p:cNvSpPr txBox="1"/>
          <p:nvPr/>
        </p:nvSpPr>
        <p:spPr>
          <a:xfrm>
            <a:off x="1331640" y="6237312"/>
            <a:ext cx="65966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/>
              <a:t>我々が計算機を通して目にするものは離散化されている</a:t>
            </a:r>
          </a:p>
        </p:txBody>
      </p:sp>
    </p:spTree>
    <p:extLst>
      <p:ext uri="{BB962C8B-B14F-4D97-AF65-F5344CB8AC3E}">
        <p14:creationId xmlns:p14="http://schemas.microsoft.com/office/powerpoint/2010/main" val="20753471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正方形/長方形 45">
            <a:extLst>
              <a:ext uri="{FF2B5EF4-FFF2-40B4-BE49-F238E27FC236}">
                <a16:creationId xmlns:a16="http://schemas.microsoft.com/office/drawing/2014/main" id="{5C8968A0-7050-2A4C-83F1-37EE0FAB3A1F}"/>
              </a:ext>
            </a:extLst>
          </p:cNvPr>
          <p:cNvSpPr/>
          <p:nvPr/>
        </p:nvSpPr>
        <p:spPr>
          <a:xfrm>
            <a:off x="1331640" y="4653136"/>
            <a:ext cx="1152128" cy="115212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D3BFFFBF-223B-B548-BA46-9B9F5ECB6390}"/>
              </a:ext>
            </a:extLst>
          </p:cNvPr>
          <p:cNvSpPr/>
          <p:nvPr/>
        </p:nvSpPr>
        <p:spPr>
          <a:xfrm>
            <a:off x="5364088" y="1412776"/>
            <a:ext cx="2304256" cy="2304256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75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27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D330BE11-02DB-2248-B80D-C9083EAAA2C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188640"/>
            <a:ext cx="9144000" cy="754062"/>
          </a:xfrm>
        </p:spPr>
        <p:txBody>
          <a:bodyPr/>
          <a:lstStyle/>
          <a:p>
            <a:r>
              <a:rPr kumimoji="1" lang="ja-JP" altLang="en-US"/>
              <a:t>空間の離散化</a:t>
            </a:r>
          </a:p>
        </p:txBody>
      </p: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8CA2A78E-7454-CA4A-BEE3-9FF37CE8DA63}"/>
              </a:ext>
            </a:extLst>
          </p:cNvPr>
          <p:cNvCxnSpPr>
            <a:cxnSpLocks/>
          </p:cNvCxnSpPr>
          <p:nvPr/>
        </p:nvCxnSpPr>
        <p:spPr>
          <a:xfrm>
            <a:off x="1331640" y="1412776"/>
            <a:ext cx="0" cy="23042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CA27F47C-7A0E-534B-9907-A4CCD994E50F}"/>
              </a:ext>
            </a:extLst>
          </p:cNvPr>
          <p:cNvCxnSpPr>
            <a:cxnSpLocks/>
          </p:cNvCxnSpPr>
          <p:nvPr/>
        </p:nvCxnSpPr>
        <p:spPr>
          <a:xfrm>
            <a:off x="3635896" y="1412776"/>
            <a:ext cx="0" cy="23042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9A1F6592-06CC-9748-ADC7-F73FB1A7D5BC}"/>
              </a:ext>
            </a:extLst>
          </p:cNvPr>
          <p:cNvCxnSpPr>
            <a:cxnSpLocks/>
          </p:cNvCxnSpPr>
          <p:nvPr/>
        </p:nvCxnSpPr>
        <p:spPr>
          <a:xfrm>
            <a:off x="1619672" y="1412776"/>
            <a:ext cx="0" cy="23042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ED79E1EC-86FF-2A40-9CC9-CDE1A99D3F33}"/>
              </a:ext>
            </a:extLst>
          </p:cNvPr>
          <p:cNvCxnSpPr>
            <a:cxnSpLocks/>
          </p:cNvCxnSpPr>
          <p:nvPr/>
        </p:nvCxnSpPr>
        <p:spPr>
          <a:xfrm>
            <a:off x="1907704" y="1412776"/>
            <a:ext cx="0" cy="23042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BADFFA44-975D-264E-8797-A61ED538C035}"/>
              </a:ext>
            </a:extLst>
          </p:cNvPr>
          <p:cNvCxnSpPr>
            <a:cxnSpLocks/>
          </p:cNvCxnSpPr>
          <p:nvPr/>
        </p:nvCxnSpPr>
        <p:spPr>
          <a:xfrm>
            <a:off x="2195736" y="1412776"/>
            <a:ext cx="0" cy="23042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853CCD74-429E-6942-ADC0-6A1BFC95AD4C}"/>
              </a:ext>
            </a:extLst>
          </p:cNvPr>
          <p:cNvCxnSpPr>
            <a:cxnSpLocks/>
          </p:cNvCxnSpPr>
          <p:nvPr/>
        </p:nvCxnSpPr>
        <p:spPr>
          <a:xfrm>
            <a:off x="2483768" y="1412776"/>
            <a:ext cx="0" cy="23042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9F12A975-95E9-0249-94D8-26553B085810}"/>
              </a:ext>
            </a:extLst>
          </p:cNvPr>
          <p:cNvCxnSpPr>
            <a:cxnSpLocks/>
          </p:cNvCxnSpPr>
          <p:nvPr/>
        </p:nvCxnSpPr>
        <p:spPr>
          <a:xfrm>
            <a:off x="2771800" y="1412776"/>
            <a:ext cx="0" cy="23042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コネクタ 15">
            <a:extLst>
              <a:ext uri="{FF2B5EF4-FFF2-40B4-BE49-F238E27FC236}">
                <a16:creationId xmlns:a16="http://schemas.microsoft.com/office/drawing/2014/main" id="{1DF779D7-0820-EB4A-8826-3F0DD3A5916A}"/>
              </a:ext>
            </a:extLst>
          </p:cNvPr>
          <p:cNvCxnSpPr>
            <a:cxnSpLocks/>
          </p:cNvCxnSpPr>
          <p:nvPr/>
        </p:nvCxnSpPr>
        <p:spPr>
          <a:xfrm>
            <a:off x="3059832" y="1412776"/>
            <a:ext cx="0" cy="23042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コネクタ 16">
            <a:extLst>
              <a:ext uri="{FF2B5EF4-FFF2-40B4-BE49-F238E27FC236}">
                <a16:creationId xmlns:a16="http://schemas.microsoft.com/office/drawing/2014/main" id="{159EBC98-F2E5-0548-9D97-395F0522DC40}"/>
              </a:ext>
            </a:extLst>
          </p:cNvPr>
          <p:cNvCxnSpPr>
            <a:cxnSpLocks/>
          </p:cNvCxnSpPr>
          <p:nvPr/>
        </p:nvCxnSpPr>
        <p:spPr>
          <a:xfrm>
            <a:off x="3347864" y="1412776"/>
            <a:ext cx="0" cy="23042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>
            <a:extLst>
              <a:ext uri="{FF2B5EF4-FFF2-40B4-BE49-F238E27FC236}">
                <a16:creationId xmlns:a16="http://schemas.microsoft.com/office/drawing/2014/main" id="{CD8CAE67-3E47-9E40-BAD5-48C263071ACB}"/>
              </a:ext>
            </a:extLst>
          </p:cNvPr>
          <p:cNvCxnSpPr/>
          <p:nvPr/>
        </p:nvCxnSpPr>
        <p:spPr>
          <a:xfrm>
            <a:off x="1331640" y="1412776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コネクタ 33">
            <a:extLst>
              <a:ext uri="{FF2B5EF4-FFF2-40B4-BE49-F238E27FC236}">
                <a16:creationId xmlns:a16="http://schemas.microsoft.com/office/drawing/2014/main" id="{98AB31E6-D82F-4243-891F-EACA379E61AE}"/>
              </a:ext>
            </a:extLst>
          </p:cNvPr>
          <p:cNvCxnSpPr/>
          <p:nvPr/>
        </p:nvCxnSpPr>
        <p:spPr>
          <a:xfrm>
            <a:off x="1331640" y="1700808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コネクタ 34">
            <a:extLst>
              <a:ext uri="{FF2B5EF4-FFF2-40B4-BE49-F238E27FC236}">
                <a16:creationId xmlns:a16="http://schemas.microsoft.com/office/drawing/2014/main" id="{80997790-E26C-A64F-97C4-3E9F0562E840}"/>
              </a:ext>
            </a:extLst>
          </p:cNvPr>
          <p:cNvCxnSpPr/>
          <p:nvPr/>
        </p:nvCxnSpPr>
        <p:spPr>
          <a:xfrm>
            <a:off x="1331640" y="1988840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コネクタ 35">
            <a:extLst>
              <a:ext uri="{FF2B5EF4-FFF2-40B4-BE49-F238E27FC236}">
                <a16:creationId xmlns:a16="http://schemas.microsoft.com/office/drawing/2014/main" id="{AFAD1D49-1180-7C40-B692-BA8F85882463}"/>
              </a:ext>
            </a:extLst>
          </p:cNvPr>
          <p:cNvCxnSpPr/>
          <p:nvPr/>
        </p:nvCxnSpPr>
        <p:spPr>
          <a:xfrm>
            <a:off x="1331640" y="2276872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コネクタ 36">
            <a:extLst>
              <a:ext uri="{FF2B5EF4-FFF2-40B4-BE49-F238E27FC236}">
                <a16:creationId xmlns:a16="http://schemas.microsoft.com/office/drawing/2014/main" id="{DB30E520-DF3E-9541-9888-A110796245D7}"/>
              </a:ext>
            </a:extLst>
          </p:cNvPr>
          <p:cNvCxnSpPr/>
          <p:nvPr/>
        </p:nvCxnSpPr>
        <p:spPr>
          <a:xfrm>
            <a:off x="1331640" y="2564904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コネクタ 37">
            <a:extLst>
              <a:ext uri="{FF2B5EF4-FFF2-40B4-BE49-F238E27FC236}">
                <a16:creationId xmlns:a16="http://schemas.microsoft.com/office/drawing/2014/main" id="{17B57D2C-17B4-4740-969E-2381650B8249}"/>
              </a:ext>
            </a:extLst>
          </p:cNvPr>
          <p:cNvCxnSpPr/>
          <p:nvPr/>
        </p:nvCxnSpPr>
        <p:spPr>
          <a:xfrm>
            <a:off x="1331640" y="2852936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コネクタ 38">
            <a:extLst>
              <a:ext uri="{FF2B5EF4-FFF2-40B4-BE49-F238E27FC236}">
                <a16:creationId xmlns:a16="http://schemas.microsoft.com/office/drawing/2014/main" id="{95FEF051-EFDA-974C-8F82-02E3A30049F6}"/>
              </a:ext>
            </a:extLst>
          </p:cNvPr>
          <p:cNvCxnSpPr/>
          <p:nvPr/>
        </p:nvCxnSpPr>
        <p:spPr>
          <a:xfrm>
            <a:off x="1331640" y="3140968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コネクタ 39">
            <a:extLst>
              <a:ext uri="{FF2B5EF4-FFF2-40B4-BE49-F238E27FC236}">
                <a16:creationId xmlns:a16="http://schemas.microsoft.com/office/drawing/2014/main" id="{80452924-1699-E446-B73B-BAB359EEB83D}"/>
              </a:ext>
            </a:extLst>
          </p:cNvPr>
          <p:cNvCxnSpPr/>
          <p:nvPr/>
        </p:nvCxnSpPr>
        <p:spPr>
          <a:xfrm>
            <a:off x="1331640" y="3429000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コネクタ 40">
            <a:extLst>
              <a:ext uri="{FF2B5EF4-FFF2-40B4-BE49-F238E27FC236}">
                <a16:creationId xmlns:a16="http://schemas.microsoft.com/office/drawing/2014/main" id="{DD8C206E-D55D-F341-9207-A24508DBB475}"/>
              </a:ext>
            </a:extLst>
          </p:cNvPr>
          <p:cNvCxnSpPr/>
          <p:nvPr/>
        </p:nvCxnSpPr>
        <p:spPr>
          <a:xfrm>
            <a:off x="1331640" y="3717032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右矢印 41">
            <a:extLst>
              <a:ext uri="{FF2B5EF4-FFF2-40B4-BE49-F238E27FC236}">
                <a16:creationId xmlns:a16="http://schemas.microsoft.com/office/drawing/2014/main" id="{C1631E7B-7BBB-874E-A627-4F83C55F1BCD}"/>
              </a:ext>
            </a:extLst>
          </p:cNvPr>
          <p:cNvSpPr/>
          <p:nvPr/>
        </p:nvSpPr>
        <p:spPr>
          <a:xfrm rot="10800000">
            <a:off x="4211960" y="2348880"/>
            <a:ext cx="504056" cy="36004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4C3B7207-B5CF-5644-AE67-F2A4A6EFA911}"/>
              </a:ext>
            </a:extLst>
          </p:cNvPr>
          <p:cNvSpPr txBox="1"/>
          <p:nvPr/>
        </p:nvSpPr>
        <p:spPr>
          <a:xfrm>
            <a:off x="5724128" y="980728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連続的な世界</a:t>
            </a:r>
          </a:p>
        </p:txBody>
      </p:sp>
      <p:sp>
        <p:nvSpPr>
          <p:cNvPr id="44" name="テキスト ボックス 43">
            <a:extLst>
              <a:ext uri="{FF2B5EF4-FFF2-40B4-BE49-F238E27FC236}">
                <a16:creationId xmlns:a16="http://schemas.microsoft.com/office/drawing/2014/main" id="{8646AED2-1F18-1D47-AF9E-60834654CCBE}"/>
              </a:ext>
            </a:extLst>
          </p:cNvPr>
          <p:cNvSpPr txBox="1"/>
          <p:nvPr/>
        </p:nvSpPr>
        <p:spPr>
          <a:xfrm>
            <a:off x="1706196" y="980728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離散的な世界</a:t>
            </a:r>
          </a:p>
        </p:txBody>
      </p:sp>
      <p:sp>
        <p:nvSpPr>
          <p:cNvPr id="45" name="正方形/長方形 44">
            <a:extLst>
              <a:ext uri="{FF2B5EF4-FFF2-40B4-BE49-F238E27FC236}">
                <a16:creationId xmlns:a16="http://schemas.microsoft.com/office/drawing/2014/main" id="{85F38FFB-51C8-3547-B604-B1C1002ABA39}"/>
              </a:ext>
            </a:extLst>
          </p:cNvPr>
          <p:cNvSpPr/>
          <p:nvPr/>
        </p:nvSpPr>
        <p:spPr>
          <a:xfrm>
            <a:off x="1331640" y="3429000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円/楕円 46">
            <a:extLst>
              <a:ext uri="{FF2B5EF4-FFF2-40B4-BE49-F238E27FC236}">
                <a16:creationId xmlns:a16="http://schemas.microsoft.com/office/drawing/2014/main" id="{93CC1E0C-52B0-914E-A0FF-3698E09EFFE5}"/>
              </a:ext>
            </a:extLst>
          </p:cNvPr>
          <p:cNvSpPr/>
          <p:nvPr/>
        </p:nvSpPr>
        <p:spPr>
          <a:xfrm>
            <a:off x="1835696" y="5157192"/>
            <a:ext cx="144016" cy="144016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9" name="直線コネクタ 48">
            <a:extLst>
              <a:ext uri="{FF2B5EF4-FFF2-40B4-BE49-F238E27FC236}">
                <a16:creationId xmlns:a16="http://schemas.microsoft.com/office/drawing/2014/main" id="{67EC2A1F-C115-1341-99B3-5A6C3A7595CA}"/>
              </a:ext>
            </a:extLst>
          </p:cNvPr>
          <p:cNvCxnSpPr>
            <a:cxnSpLocks/>
          </p:cNvCxnSpPr>
          <p:nvPr/>
        </p:nvCxnSpPr>
        <p:spPr>
          <a:xfrm>
            <a:off x="1330960" y="3718560"/>
            <a:ext cx="0" cy="9391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コネクタ 51">
            <a:extLst>
              <a:ext uri="{FF2B5EF4-FFF2-40B4-BE49-F238E27FC236}">
                <a16:creationId xmlns:a16="http://schemas.microsoft.com/office/drawing/2014/main" id="{F5494CCF-571D-6F43-ABDB-013F9672562B}"/>
              </a:ext>
            </a:extLst>
          </p:cNvPr>
          <p:cNvCxnSpPr>
            <a:cxnSpLocks/>
          </p:cNvCxnSpPr>
          <p:nvPr/>
        </p:nvCxnSpPr>
        <p:spPr>
          <a:xfrm>
            <a:off x="1619250" y="3714750"/>
            <a:ext cx="869950" cy="9366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テキスト ボックス 55">
            <a:extLst>
              <a:ext uri="{FF2B5EF4-FFF2-40B4-BE49-F238E27FC236}">
                <a16:creationId xmlns:a16="http://schemas.microsoft.com/office/drawing/2014/main" id="{72316634-E948-5C41-AA8F-E03298E1FCA2}"/>
              </a:ext>
            </a:extLst>
          </p:cNvPr>
          <p:cNvSpPr txBox="1"/>
          <p:nvPr/>
        </p:nvSpPr>
        <p:spPr>
          <a:xfrm>
            <a:off x="3271520" y="4826000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この領域全体の物理量を</a:t>
            </a:r>
          </a:p>
        </p:txBody>
      </p:sp>
      <p:sp>
        <p:nvSpPr>
          <p:cNvPr id="57" name="テキスト ボックス 56">
            <a:extLst>
              <a:ext uri="{FF2B5EF4-FFF2-40B4-BE49-F238E27FC236}">
                <a16:creationId xmlns:a16="http://schemas.microsoft.com/office/drawing/2014/main" id="{8C9EB0A2-B58E-5B47-BA11-8F786642443A}"/>
              </a:ext>
            </a:extLst>
          </p:cNvPr>
          <p:cNvSpPr txBox="1"/>
          <p:nvPr/>
        </p:nvSpPr>
        <p:spPr>
          <a:xfrm>
            <a:off x="3281680" y="5323840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この点での値で代表させる</a:t>
            </a:r>
          </a:p>
        </p:txBody>
      </p:sp>
      <p:cxnSp>
        <p:nvCxnSpPr>
          <p:cNvPr id="59" name="直線矢印コネクタ 58">
            <a:extLst>
              <a:ext uri="{FF2B5EF4-FFF2-40B4-BE49-F238E27FC236}">
                <a16:creationId xmlns:a16="http://schemas.microsoft.com/office/drawing/2014/main" id="{03ED252C-70E4-E346-8AAA-483DBD8A0666}"/>
              </a:ext>
            </a:extLst>
          </p:cNvPr>
          <p:cNvCxnSpPr>
            <a:cxnSpLocks/>
          </p:cNvCxnSpPr>
          <p:nvPr/>
        </p:nvCxnSpPr>
        <p:spPr>
          <a:xfrm flipH="1">
            <a:off x="2306320" y="4998720"/>
            <a:ext cx="102616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矢印コネクタ 62">
            <a:extLst>
              <a:ext uri="{FF2B5EF4-FFF2-40B4-BE49-F238E27FC236}">
                <a16:creationId xmlns:a16="http://schemas.microsoft.com/office/drawing/2014/main" id="{46953B1B-EAFA-744B-A502-9ECD3138D3EF}"/>
              </a:ext>
            </a:extLst>
          </p:cNvPr>
          <p:cNvCxnSpPr>
            <a:cxnSpLocks/>
            <a:endCxn id="47" idx="6"/>
          </p:cNvCxnSpPr>
          <p:nvPr/>
        </p:nvCxnSpPr>
        <p:spPr>
          <a:xfrm flipH="1" flipV="1">
            <a:off x="1979712" y="5229200"/>
            <a:ext cx="1352770" cy="2673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正方形/長方形 66">
            <a:extLst>
              <a:ext uri="{FF2B5EF4-FFF2-40B4-BE49-F238E27FC236}">
                <a16:creationId xmlns:a16="http://schemas.microsoft.com/office/drawing/2014/main" id="{40388CE0-E955-374E-9DC2-C8ECF0573F56}"/>
              </a:ext>
            </a:extLst>
          </p:cNvPr>
          <p:cNvSpPr/>
          <p:nvPr/>
        </p:nvSpPr>
        <p:spPr>
          <a:xfrm>
            <a:off x="3347864" y="3429000"/>
            <a:ext cx="288032" cy="2880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8" name="正方形/長方形 67">
            <a:extLst>
              <a:ext uri="{FF2B5EF4-FFF2-40B4-BE49-F238E27FC236}">
                <a16:creationId xmlns:a16="http://schemas.microsoft.com/office/drawing/2014/main" id="{7460531F-3436-844F-A476-B46660ED87B3}"/>
              </a:ext>
            </a:extLst>
          </p:cNvPr>
          <p:cNvSpPr/>
          <p:nvPr/>
        </p:nvSpPr>
        <p:spPr>
          <a:xfrm>
            <a:off x="3059832" y="3429000"/>
            <a:ext cx="288032" cy="2880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9" name="正方形/長方形 68">
            <a:extLst>
              <a:ext uri="{FF2B5EF4-FFF2-40B4-BE49-F238E27FC236}">
                <a16:creationId xmlns:a16="http://schemas.microsoft.com/office/drawing/2014/main" id="{CE978764-3B60-2B47-BD2D-E0C78A80411B}"/>
              </a:ext>
            </a:extLst>
          </p:cNvPr>
          <p:cNvSpPr/>
          <p:nvPr/>
        </p:nvSpPr>
        <p:spPr>
          <a:xfrm>
            <a:off x="2771800" y="3429000"/>
            <a:ext cx="288032" cy="2880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0" name="正方形/長方形 69">
            <a:extLst>
              <a:ext uri="{FF2B5EF4-FFF2-40B4-BE49-F238E27FC236}">
                <a16:creationId xmlns:a16="http://schemas.microsoft.com/office/drawing/2014/main" id="{44F676D8-41CA-F946-9B84-DF08BD92ECC6}"/>
              </a:ext>
            </a:extLst>
          </p:cNvPr>
          <p:cNvSpPr/>
          <p:nvPr/>
        </p:nvSpPr>
        <p:spPr>
          <a:xfrm>
            <a:off x="2483768" y="3429000"/>
            <a:ext cx="288032" cy="2880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1" name="正方形/長方形 70">
            <a:extLst>
              <a:ext uri="{FF2B5EF4-FFF2-40B4-BE49-F238E27FC236}">
                <a16:creationId xmlns:a16="http://schemas.microsoft.com/office/drawing/2014/main" id="{BFB72748-53D1-834E-9CD3-153C0639F964}"/>
              </a:ext>
            </a:extLst>
          </p:cNvPr>
          <p:cNvSpPr/>
          <p:nvPr/>
        </p:nvSpPr>
        <p:spPr>
          <a:xfrm>
            <a:off x="2195736" y="3429000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2" name="正方形/長方形 71">
            <a:extLst>
              <a:ext uri="{FF2B5EF4-FFF2-40B4-BE49-F238E27FC236}">
                <a16:creationId xmlns:a16="http://schemas.microsoft.com/office/drawing/2014/main" id="{BCE8CACF-3FDD-D046-8988-6CCC317A910F}"/>
              </a:ext>
            </a:extLst>
          </p:cNvPr>
          <p:cNvSpPr/>
          <p:nvPr/>
        </p:nvSpPr>
        <p:spPr>
          <a:xfrm>
            <a:off x="1907704" y="3429000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3" name="正方形/長方形 72">
            <a:extLst>
              <a:ext uri="{FF2B5EF4-FFF2-40B4-BE49-F238E27FC236}">
                <a16:creationId xmlns:a16="http://schemas.microsoft.com/office/drawing/2014/main" id="{CE65133C-E6B6-AE49-AB21-4F64DB419F53}"/>
              </a:ext>
            </a:extLst>
          </p:cNvPr>
          <p:cNvSpPr/>
          <p:nvPr/>
        </p:nvSpPr>
        <p:spPr>
          <a:xfrm>
            <a:off x="1619672" y="3429000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4" name="正方形/長方形 73">
            <a:extLst>
              <a:ext uri="{FF2B5EF4-FFF2-40B4-BE49-F238E27FC236}">
                <a16:creationId xmlns:a16="http://schemas.microsoft.com/office/drawing/2014/main" id="{4500546C-396D-0948-832E-DDDB07113D32}"/>
              </a:ext>
            </a:extLst>
          </p:cNvPr>
          <p:cNvSpPr/>
          <p:nvPr/>
        </p:nvSpPr>
        <p:spPr>
          <a:xfrm>
            <a:off x="1331640" y="3140968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5" name="正方形/長方形 74">
            <a:extLst>
              <a:ext uri="{FF2B5EF4-FFF2-40B4-BE49-F238E27FC236}">
                <a16:creationId xmlns:a16="http://schemas.microsoft.com/office/drawing/2014/main" id="{1DE7D3D8-994C-BC43-AA6B-7488F4C5711A}"/>
              </a:ext>
            </a:extLst>
          </p:cNvPr>
          <p:cNvSpPr/>
          <p:nvPr/>
        </p:nvSpPr>
        <p:spPr>
          <a:xfrm>
            <a:off x="3347864" y="3140968"/>
            <a:ext cx="288032" cy="2880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6" name="正方形/長方形 75">
            <a:extLst>
              <a:ext uri="{FF2B5EF4-FFF2-40B4-BE49-F238E27FC236}">
                <a16:creationId xmlns:a16="http://schemas.microsoft.com/office/drawing/2014/main" id="{B4224267-E009-DE44-9946-C85DB95BBD2C}"/>
              </a:ext>
            </a:extLst>
          </p:cNvPr>
          <p:cNvSpPr/>
          <p:nvPr/>
        </p:nvSpPr>
        <p:spPr>
          <a:xfrm>
            <a:off x="3059832" y="3140968"/>
            <a:ext cx="288032" cy="2880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7" name="正方形/長方形 76">
            <a:extLst>
              <a:ext uri="{FF2B5EF4-FFF2-40B4-BE49-F238E27FC236}">
                <a16:creationId xmlns:a16="http://schemas.microsoft.com/office/drawing/2014/main" id="{66FA5B3F-91D7-6E4D-AEB0-A220BF0F6CA6}"/>
              </a:ext>
            </a:extLst>
          </p:cNvPr>
          <p:cNvSpPr/>
          <p:nvPr/>
        </p:nvSpPr>
        <p:spPr>
          <a:xfrm>
            <a:off x="2771800" y="3140968"/>
            <a:ext cx="288032" cy="2880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8" name="正方形/長方形 77">
            <a:extLst>
              <a:ext uri="{FF2B5EF4-FFF2-40B4-BE49-F238E27FC236}">
                <a16:creationId xmlns:a16="http://schemas.microsoft.com/office/drawing/2014/main" id="{EFE64E82-F5F7-E34D-B3A0-B804B4D8F5E3}"/>
              </a:ext>
            </a:extLst>
          </p:cNvPr>
          <p:cNvSpPr/>
          <p:nvPr/>
        </p:nvSpPr>
        <p:spPr>
          <a:xfrm>
            <a:off x="2483768" y="3140968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9" name="正方形/長方形 78">
            <a:extLst>
              <a:ext uri="{FF2B5EF4-FFF2-40B4-BE49-F238E27FC236}">
                <a16:creationId xmlns:a16="http://schemas.microsoft.com/office/drawing/2014/main" id="{7DA7E206-4578-0941-BF04-89866F4CBC30}"/>
              </a:ext>
            </a:extLst>
          </p:cNvPr>
          <p:cNvSpPr/>
          <p:nvPr/>
        </p:nvSpPr>
        <p:spPr>
          <a:xfrm>
            <a:off x="2195736" y="3140968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0" name="正方形/長方形 79">
            <a:extLst>
              <a:ext uri="{FF2B5EF4-FFF2-40B4-BE49-F238E27FC236}">
                <a16:creationId xmlns:a16="http://schemas.microsoft.com/office/drawing/2014/main" id="{3CDA7AC8-4A8D-2F46-A327-59C39A7F9F93}"/>
              </a:ext>
            </a:extLst>
          </p:cNvPr>
          <p:cNvSpPr/>
          <p:nvPr/>
        </p:nvSpPr>
        <p:spPr>
          <a:xfrm>
            <a:off x="1907704" y="3140968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1" name="正方形/長方形 80">
            <a:extLst>
              <a:ext uri="{FF2B5EF4-FFF2-40B4-BE49-F238E27FC236}">
                <a16:creationId xmlns:a16="http://schemas.microsoft.com/office/drawing/2014/main" id="{B66C1096-E524-5B43-A984-3A2C0221CF52}"/>
              </a:ext>
            </a:extLst>
          </p:cNvPr>
          <p:cNvSpPr/>
          <p:nvPr/>
        </p:nvSpPr>
        <p:spPr>
          <a:xfrm>
            <a:off x="1619672" y="3140968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82" name="直線コネクタ 81">
            <a:extLst>
              <a:ext uri="{FF2B5EF4-FFF2-40B4-BE49-F238E27FC236}">
                <a16:creationId xmlns:a16="http://schemas.microsoft.com/office/drawing/2014/main" id="{ABC89689-B768-2549-89CA-4337F174F9A6}"/>
              </a:ext>
            </a:extLst>
          </p:cNvPr>
          <p:cNvCxnSpPr/>
          <p:nvPr/>
        </p:nvCxnSpPr>
        <p:spPr>
          <a:xfrm>
            <a:off x="1331640" y="2564904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線コネクタ 82">
            <a:extLst>
              <a:ext uri="{FF2B5EF4-FFF2-40B4-BE49-F238E27FC236}">
                <a16:creationId xmlns:a16="http://schemas.microsoft.com/office/drawing/2014/main" id="{852D31DB-813D-4C42-BA42-5BDF6F60ABBD}"/>
              </a:ext>
            </a:extLst>
          </p:cNvPr>
          <p:cNvCxnSpPr/>
          <p:nvPr/>
        </p:nvCxnSpPr>
        <p:spPr>
          <a:xfrm>
            <a:off x="1331640" y="2852936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線コネクタ 83">
            <a:extLst>
              <a:ext uri="{FF2B5EF4-FFF2-40B4-BE49-F238E27FC236}">
                <a16:creationId xmlns:a16="http://schemas.microsoft.com/office/drawing/2014/main" id="{D9E87791-5554-6649-8B26-0825905F1F5F}"/>
              </a:ext>
            </a:extLst>
          </p:cNvPr>
          <p:cNvCxnSpPr/>
          <p:nvPr/>
        </p:nvCxnSpPr>
        <p:spPr>
          <a:xfrm>
            <a:off x="1331640" y="3140968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正方形/長方形 84">
            <a:extLst>
              <a:ext uri="{FF2B5EF4-FFF2-40B4-BE49-F238E27FC236}">
                <a16:creationId xmlns:a16="http://schemas.microsoft.com/office/drawing/2014/main" id="{1C00852B-2697-2D48-8324-F34DED1BA48B}"/>
              </a:ext>
            </a:extLst>
          </p:cNvPr>
          <p:cNvSpPr/>
          <p:nvPr/>
        </p:nvSpPr>
        <p:spPr>
          <a:xfrm>
            <a:off x="1331640" y="2852936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6" name="正方形/長方形 85">
            <a:extLst>
              <a:ext uri="{FF2B5EF4-FFF2-40B4-BE49-F238E27FC236}">
                <a16:creationId xmlns:a16="http://schemas.microsoft.com/office/drawing/2014/main" id="{B10FEA43-C9DB-8647-8BD2-A04539DAB8BD}"/>
              </a:ext>
            </a:extLst>
          </p:cNvPr>
          <p:cNvSpPr/>
          <p:nvPr/>
        </p:nvSpPr>
        <p:spPr>
          <a:xfrm>
            <a:off x="3347864" y="2852936"/>
            <a:ext cx="288032" cy="2880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7" name="正方形/長方形 86">
            <a:extLst>
              <a:ext uri="{FF2B5EF4-FFF2-40B4-BE49-F238E27FC236}">
                <a16:creationId xmlns:a16="http://schemas.microsoft.com/office/drawing/2014/main" id="{239F431D-BF87-5841-B7F9-0C0EB5367D32}"/>
              </a:ext>
            </a:extLst>
          </p:cNvPr>
          <p:cNvSpPr/>
          <p:nvPr/>
        </p:nvSpPr>
        <p:spPr>
          <a:xfrm>
            <a:off x="3059832" y="2852936"/>
            <a:ext cx="288032" cy="2880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8" name="正方形/長方形 87">
            <a:extLst>
              <a:ext uri="{FF2B5EF4-FFF2-40B4-BE49-F238E27FC236}">
                <a16:creationId xmlns:a16="http://schemas.microsoft.com/office/drawing/2014/main" id="{96874478-EC57-B54D-B3ED-A62C1B7044C5}"/>
              </a:ext>
            </a:extLst>
          </p:cNvPr>
          <p:cNvSpPr/>
          <p:nvPr/>
        </p:nvSpPr>
        <p:spPr>
          <a:xfrm>
            <a:off x="2771800" y="2852936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9" name="正方形/長方形 88">
            <a:extLst>
              <a:ext uri="{FF2B5EF4-FFF2-40B4-BE49-F238E27FC236}">
                <a16:creationId xmlns:a16="http://schemas.microsoft.com/office/drawing/2014/main" id="{2134E088-EF44-8443-AB48-47516D48B6CC}"/>
              </a:ext>
            </a:extLst>
          </p:cNvPr>
          <p:cNvSpPr/>
          <p:nvPr/>
        </p:nvSpPr>
        <p:spPr>
          <a:xfrm>
            <a:off x="2483768" y="2852936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0" name="正方形/長方形 89">
            <a:extLst>
              <a:ext uri="{FF2B5EF4-FFF2-40B4-BE49-F238E27FC236}">
                <a16:creationId xmlns:a16="http://schemas.microsoft.com/office/drawing/2014/main" id="{18B0C649-0E4D-9648-8DE6-4B4F6F9076B4}"/>
              </a:ext>
            </a:extLst>
          </p:cNvPr>
          <p:cNvSpPr/>
          <p:nvPr/>
        </p:nvSpPr>
        <p:spPr>
          <a:xfrm>
            <a:off x="2195736" y="2852936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1" name="正方形/長方形 90">
            <a:extLst>
              <a:ext uri="{FF2B5EF4-FFF2-40B4-BE49-F238E27FC236}">
                <a16:creationId xmlns:a16="http://schemas.microsoft.com/office/drawing/2014/main" id="{37653547-BA00-614C-A5EA-F3565509F368}"/>
              </a:ext>
            </a:extLst>
          </p:cNvPr>
          <p:cNvSpPr/>
          <p:nvPr/>
        </p:nvSpPr>
        <p:spPr>
          <a:xfrm>
            <a:off x="1907704" y="2852936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2" name="正方形/長方形 91">
            <a:extLst>
              <a:ext uri="{FF2B5EF4-FFF2-40B4-BE49-F238E27FC236}">
                <a16:creationId xmlns:a16="http://schemas.microsoft.com/office/drawing/2014/main" id="{110AFAA0-4378-9F47-B4ED-52AA7F6D17A6}"/>
              </a:ext>
            </a:extLst>
          </p:cNvPr>
          <p:cNvSpPr/>
          <p:nvPr/>
        </p:nvSpPr>
        <p:spPr>
          <a:xfrm>
            <a:off x="1619672" y="2852936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3" name="正方形/長方形 92">
            <a:extLst>
              <a:ext uri="{FF2B5EF4-FFF2-40B4-BE49-F238E27FC236}">
                <a16:creationId xmlns:a16="http://schemas.microsoft.com/office/drawing/2014/main" id="{569F1805-EAF5-764E-9B82-D5FCA7319A11}"/>
              </a:ext>
            </a:extLst>
          </p:cNvPr>
          <p:cNvSpPr/>
          <p:nvPr/>
        </p:nvSpPr>
        <p:spPr>
          <a:xfrm>
            <a:off x="1331640" y="2564904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4" name="正方形/長方形 93">
            <a:extLst>
              <a:ext uri="{FF2B5EF4-FFF2-40B4-BE49-F238E27FC236}">
                <a16:creationId xmlns:a16="http://schemas.microsoft.com/office/drawing/2014/main" id="{7D5B3796-74D3-BE47-8566-DCBACAD9AD27}"/>
              </a:ext>
            </a:extLst>
          </p:cNvPr>
          <p:cNvSpPr/>
          <p:nvPr/>
        </p:nvSpPr>
        <p:spPr>
          <a:xfrm>
            <a:off x="3347864" y="2564904"/>
            <a:ext cx="288032" cy="2880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5" name="正方形/長方形 94">
            <a:extLst>
              <a:ext uri="{FF2B5EF4-FFF2-40B4-BE49-F238E27FC236}">
                <a16:creationId xmlns:a16="http://schemas.microsoft.com/office/drawing/2014/main" id="{BCEC7BF7-B886-9F4E-955E-2E43238214E5}"/>
              </a:ext>
            </a:extLst>
          </p:cNvPr>
          <p:cNvSpPr/>
          <p:nvPr/>
        </p:nvSpPr>
        <p:spPr>
          <a:xfrm>
            <a:off x="3059832" y="2564904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6" name="正方形/長方形 95">
            <a:extLst>
              <a:ext uri="{FF2B5EF4-FFF2-40B4-BE49-F238E27FC236}">
                <a16:creationId xmlns:a16="http://schemas.microsoft.com/office/drawing/2014/main" id="{FB70C602-23E3-3843-9564-241989F0B132}"/>
              </a:ext>
            </a:extLst>
          </p:cNvPr>
          <p:cNvSpPr/>
          <p:nvPr/>
        </p:nvSpPr>
        <p:spPr>
          <a:xfrm>
            <a:off x="2771800" y="2564904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7" name="正方形/長方形 96">
            <a:extLst>
              <a:ext uri="{FF2B5EF4-FFF2-40B4-BE49-F238E27FC236}">
                <a16:creationId xmlns:a16="http://schemas.microsoft.com/office/drawing/2014/main" id="{5868C380-0DF2-CB4B-80E6-71E96C1BD9B7}"/>
              </a:ext>
            </a:extLst>
          </p:cNvPr>
          <p:cNvSpPr/>
          <p:nvPr/>
        </p:nvSpPr>
        <p:spPr>
          <a:xfrm>
            <a:off x="2483768" y="2564904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8" name="正方形/長方形 97">
            <a:extLst>
              <a:ext uri="{FF2B5EF4-FFF2-40B4-BE49-F238E27FC236}">
                <a16:creationId xmlns:a16="http://schemas.microsoft.com/office/drawing/2014/main" id="{82A9A43B-A7D4-5D47-93B1-13E042936E89}"/>
              </a:ext>
            </a:extLst>
          </p:cNvPr>
          <p:cNvSpPr/>
          <p:nvPr/>
        </p:nvSpPr>
        <p:spPr>
          <a:xfrm>
            <a:off x="2195736" y="2564904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9" name="正方形/長方形 98">
            <a:extLst>
              <a:ext uri="{FF2B5EF4-FFF2-40B4-BE49-F238E27FC236}">
                <a16:creationId xmlns:a16="http://schemas.microsoft.com/office/drawing/2014/main" id="{16126BE5-B056-FA4F-A66F-AED9836F7EB1}"/>
              </a:ext>
            </a:extLst>
          </p:cNvPr>
          <p:cNvSpPr/>
          <p:nvPr/>
        </p:nvSpPr>
        <p:spPr>
          <a:xfrm>
            <a:off x="1907704" y="2564904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0" name="正方形/長方形 99">
            <a:extLst>
              <a:ext uri="{FF2B5EF4-FFF2-40B4-BE49-F238E27FC236}">
                <a16:creationId xmlns:a16="http://schemas.microsoft.com/office/drawing/2014/main" id="{9874D1E5-F04D-8542-BFE2-CEF28BAF3AA0}"/>
              </a:ext>
            </a:extLst>
          </p:cNvPr>
          <p:cNvSpPr/>
          <p:nvPr/>
        </p:nvSpPr>
        <p:spPr>
          <a:xfrm>
            <a:off x="1619672" y="2564904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01" name="直線コネクタ 100">
            <a:extLst>
              <a:ext uri="{FF2B5EF4-FFF2-40B4-BE49-F238E27FC236}">
                <a16:creationId xmlns:a16="http://schemas.microsoft.com/office/drawing/2014/main" id="{E5FC6EA5-5AC5-6C4B-BC57-AC3AC9DD3F3A}"/>
              </a:ext>
            </a:extLst>
          </p:cNvPr>
          <p:cNvCxnSpPr/>
          <p:nvPr/>
        </p:nvCxnSpPr>
        <p:spPr>
          <a:xfrm>
            <a:off x="1331640" y="1412776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線コネクタ 101">
            <a:extLst>
              <a:ext uri="{FF2B5EF4-FFF2-40B4-BE49-F238E27FC236}">
                <a16:creationId xmlns:a16="http://schemas.microsoft.com/office/drawing/2014/main" id="{B1B59B3B-9744-0445-8338-F240F51C0661}"/>
              </a:ext>
            </a:extLst>
          </p:cNvPr>
          <p:cNvCxnSpPr/>
          <p:nvPr/>
        </p:nvCxnSpPr>
        <p:spPr>
          <a:xfrm>
            <a:off x="1331640" y="1700808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線コネクタ 102">
            <a:extLst>
              <a:ext uri="{FF2B5EF4-FFF2-40B4-BE49-F238E27FC236}">
                <a16:creationId xmlns:a16="http://schemas.microsoft.com/office/drawing/2014/main" id="{D74D9E86-A30A-9946-9445-20C37B809CB8}"/>
              </a:ext>
            </a:extLst>
          </p:cNvPr>
          <p:cNvCxnSpPr/>
          <p:nvPr/>
        </p:nvCxnSpPr>
        <p:spPr>
          <a:xfrm>
            <a:off x="1331640" y="1988840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線コネクタ 103">
            <a:extLst>
              <a:ext uri="{FF2B5EF4-FFF2-40B4-BE49-F238E27FC236}">
                <a16:creationId xmlns:a16="http://schemas.microsoft.com/office/drawing/2014/main" id="{BA250E53-3977-9140-B0BB-E94B01C32620}"/>
              </a:ext>
            </a:extLst>
          </p:cNvPr>
          <p:cNvCxnSpPr/>
          <p:nvPr/>
        </p:nvCxnSpPr>
        <p:spPr>
          <a:xfrm>
            <a:off x="1331640" y="2276872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線コネクタ 104">
            <a:extLst>
              <a:ext uri="{FF2B5EF4-FFF2-40B4-BE49-F238E27FC236}">
                <a16:creationId xmlns:a16="http://schemas.microsoft.com/office/drawing/2014/main" id="{61CB3B4D-8B47-6D47-9056-9918444CA644}"/>
              </a:ext>
            </a:extLst>
          </p:cNvPr>
          <p:cNvCxnSpPr/>
          <p:nvPr/>
        </p:nvCxnSpPr>
        <p:spPr>
          <a:xfrm>
            <a:off x="1331640" y="2564904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正方形/長方形 105">
            <a:extLst>
              <a:ext uri="{FF2B5EF4-FFF2-40B4-BE49-F238E27FC236}">
                <a16:creationId xmlns:a16="http://schemas.microsoft.com/office/drawing/2014/main" id="{6560E735-B748-FC42-8AAB-27FDEF3915EA}"/>
              </a:ext>
            </a:extLst>
          </p:cNvPr>
          <p:cNvSpPr/>
          <p:nvPr/>
        </p:nvSpPr>
        <p:spPr>
          <a:xfrm>
            <a:off x="1331640" y="2276872"/>
            <a:ext cx="288032" cy="2880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7" name="正方形/長方形 106">
            <a:extLst>
              <a:ext uri="{FF2B5EF4-FFF2-40B4-BE49-F238E27FC236}">
                <a16:creationId xmlns:a16="http://schemas.microsoft.com/office/drawing/2014/main" id="{2C2D7BF1-7001-BA4E-BF20-657A2E171285}"/>
              </a:ext>
            </a:extLst>
          </p:cNvPr>
          <p:cNvSpPr/>
          <p:nvPr/>
        </p:nvSpPr>
        <p:spPr>
          <a:xfrm>
            <a:off x="3347864" y="2276872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8" name="正方形/長方形 107">
            <a:extLst>
              <a:ext uri="{FF2B5EF4-FFF2-40B4-BE49-F238E27FC236}">
                <a16:creationId xmlns:a16="http://schemas.microsoft.com/office/drawing/2014/main" id="{72903D06-467A-3044-9689-A7E66266CE98}"/>
              </a:ext>
            </a:extLst>
          </p:cNvPr>
          <p:cNvSpPr/>
          <p:nvPr/>
        </p:nvSpPr>
        <p:spPr>
          <a:xfrm>
            <a:off x="3059832" y="2276872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9" name="正方形/長方形 108">
            <a:extLst>
              <a:ext uri="{FF2B5EF4-FFF2-40B4-BE49-F238E27FC236}">
                <a16:creationId xmlns:a16="http://schemas.microsoft.com/office/drawing/2014/main" id="{EFF8F7FF-A95B-8443-B1AB-D95859EF41D7}"/>
              </a:ext>
            </a:extLst>
          </p:cNvPr>
          <p:cNvSpPr/>
          <p:nvPr/>
        </p:nvSpPr>
        <p:spPr>
          <a:xfrm>
            <a:off x="2771800" y="2276872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0" name="正方形/長方形 109">
            <a:extLst>
              <a:ext uri="{FF2B5EF4-FFF2-40B4-BE49-F238E27FC236}">
                <a16:creationId xmlns:a16="http://schemas.microsoft.com/office/drawing/2014/main" id="{A935A5EE-44BB-8E41-8E90-279DEAAF42A0}"/>
              </a:ext>
            </a:extLst>
          </p:cNvPr>
          <p:cNvSpPr/>
          <p:nvPr/>
        </p:nvSpPr>
        <p:spPr>
          <a:xfrm>
            <a:off x="2483768" y="2276872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1" name="正方形/長方形 110">
            <a:extLst>
              <a:ext uri="{FF2B5EF4-FFF2-40B4-BE49-F238E27FC236}">
                <a16:creationId xmlns:a16="http://schemas.microsoft.com/office/drawing/2014/main" id="{D5AFF3B4-493F-2B43-B661-79D9E8607666}"/>
              </a:ext>
            </a:extLst>
          </p:cNvPr>
          <p:cNvSpPr/>
          <p:nvPr/>
        </p:nvSpPr>
        <p:spPr>
          <a:xfrm>
            <a:off x="2195736" y="2276872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2" name="正方形/長方形 111">
            <a:extLst>
              <a:ext uri="{FF2B5EF4-FFF2-40B4-BE49-F238E27FC236}">
                <a16:creationId xmlns:a16="http://schemas.microsoft.com/office/drawing/2014/main" id="{DB996DE5-CBAC-9B40-ADD6-D482CB385B86}"/>
              </a:ext>
            </a:extLst>
          </p:cNvPr>
          <p:cNvSpPr/>
          <p:nvPr/>
        </p:nvSpPr>
        <p:spPr>
          <a:xfrm>
            <a:off x="1907704" y="2276872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3" name="正方形/長方形 112">
            <a:extLst>
              <a:ext uri="{FF2B5EF4-FFF2-40B4-BE49-F238E27FC236}">
                <a16:creationId xmlns:a16="http://schemas.microsoft.com/office/drawing/2014/main" id="{D37F3127-5694-A842-B82E-880DF10CA528}"/>
              </a:ext>
            </a:extLst>
          </p:cNvPr>
          <p:cNvSpPr/>
          <p:nvPr/>
        </p:nvSpPr>
        <p:spPr>
          <a:xfrm>
            <a:off x="1619672" y="2276872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4" name="正方形/長方形 113">
            <a:extLst>
              <a:ext uri="{FF2B5EF4-FFF2-40B4-BE49-F238E27FC236}">
                <a16:creationId xmlns:a16="http://schemas.microsoft.com/office/drawing/2014/main" id="{4508F3AF-4A03-DD42-89DC-48D21D6AE7AC}"/>
              </a:ext>
            </a:extLst>
          </p:cNvPr>
          <p:cNvSpPr/>
          <p:nvPr/>
        </p:nvSpPr>
        <p:spPr>
          <a:xfrm>
            <a:off x="1331640" y="1988840"/>
            <a:ext cx="288032" cy="2880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5" name="正方形/長方形 114">
            <a:extLst>
              <a:ext uri="{FF2B5EF4-FFF2-40B4-BE49-F238E27FC236}">
                <a16:creationId xmlns:a16="http://schemas.microsoft.com/office/drawing/2014/main" id="{7FEBCB95-055C-F742-83B3-EE970EC93B1B}"/>
              </a:ext>
            </a:extLst>
          </p:cNvPr>
          <p:cNvSpPr/>
          <p:nvPr/>
        </p:nvSpPr>
        <p:spPr>
          <a:xfrm>
            <a:off x="3347864" y="1988840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6" name="正方形/長方形 115">
            <a:extLst>
              <a:ext uri="{FF2B5EF4-FFF2-40B4-BE49-F238E27FC236}">
                <a16:creationId xmlns:a16="http://schemas.microsoft.com/office/drawing/2014/main" id="{3DBF40BF-0EAA-254F-B0C1-83A3342D27E3}"/>
              </a:ext>
            </a:extLst>
          </p:cNvPr>
          <p:cNvSpPr/>
          <p:nvPr/>
        </p:nvSpPr>
        <p:spPr>
          <a:xfrm>
            <a:off x="3059832" y="1988840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7" name="正方形/長方形 116">
            <a:extLst>
              <a:ext uri="{FF2B5EF4-FFF2-40B4-BE49-F238E27FC236}">
                <a16:creationId xmlns:a16="http://schemas.microsoft.com/office/drawing/2014/main" id="{7CB3AC24-B13D-5B4F-933C-4954ED2082AC}"/>
              </a:ext>
            </a:extLst>
          </p:cNvPr>
          <p:cNvSpPr/>
          <p:nvPr/>
        </p:nvSpPr>
        <p:spPr>
          <a:xfrm>
            <a:off x="2771800" y="1988840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8" name="正方形/長方形 117">
            <a:extLst>
              <a:ext uri="{FF2B5EF4-FFF2-40B4-BE49-F238E27FC236}">
                <a16:creationId xmlns:a16="http://schemas.microsoft.com/office/drawing/2014/main" id="{33C50C36-1CE2-0641-93A1-00B20E68528F}"/>
              </a:ext>
            </a:extLst>
          </p:cNvPr>
          <p:cNvSpPr/>
          <p:nvPr/>
        </p:nvSpPr>
        <p:spPr>
          <a:xfrm>
            <a:off x="2483768" y="1988840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9" name="正方形/長方形 118">
            <a:extLst>
              <a:ext uri="{FF2B5EF4-FFF2-40B4-BE49-F238E27FC236}">
                <a16:creationId xmlns:a16="http://schemas.microsoft.com/office/drawing/2014/main" id="{6594F53E-B467-004F-9168-52A4CC80641A}"/>
              </a:ext>
            </a:extLst>
          </p:cNvPr>
          <p:cNvSpPr/>
          <p:nvPr/>
        </p:nvSpPr>
        <p:spPr>
          <a:xfrm>
            <a:off x="2195736" y="1988840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0" name="正方形/長方形 119">
            <a:extLst>
              <a:ext uri="{FF2B5EF4-FFF2-40B4-BE49-F238E27FC236}">
                <a16:creationId xmlns:a16="http://schemas.microsoft.com/office/drawing/2014/main" id="{C1F2A3F8-4999-D24A-8F35-D15B71454F71}"/>
              </a:ext>
            </a:extLst>
          </p:cNvPr>
          <p:cNvSpPr/>
          <p:nvPr/>
        </p:nvSpPr>
        <p:spPr>
          <a:xfrm>
            <a:off x="1907704" y="1988840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1" name="正方形/長方形 120">
            <a:extLst>
              <a:ext uri="{FF2B5EF4-FFF2-40B4-BE49-F238E27FC236}">
                <a16:creationId xmlns:a16="http://schemas.microsoft.com/office/drawing/2014/main" id="{5F2C4410-E385-5D4C-AAEE-BAA32778BC60}"/>
              </a:ext>
            </a:extLst>
          </p:cNvPr>
          <p:cNvSpPr/>
          <p:nvPr/>
        </p:nvSpPr>
        <p:spPr>
          <a:xfrm>
            <a:off x="1619672" y="1988840"/>
            <a:ext cx="288032" cy="2880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22" name="直線コネクタ 121">
            <a:extLst>
              <a:ext uri="{FF2B5EF4-FFF2-40B4-BE49-F238E27FC236}">
                <a16:creationId xmlns:a16="http://schemas.microsoft.com/office/drawing/2014/main" id="{53045F23-4896-434D-AD78-CA94F41DA584}"/>
              </a:ext>
            </a:extLst>
          </p:cNvPr>
          <p:cNvCxnSpPr/>
          <p:nvPr/>
        </p:nvCxnSpPr>
        <p:spPr>
          <a:xfrm>
            <a:off x="1331640" y="1412776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直線コネクタ 122">
            <a:extLst>
              <a:ext uri="{FF2B5EF4-FFF2-40B4-BE49-F238E27FC236}">
                <a16:creationId xmlns:a16="http://schemas.microsoft.com/office/drawing/2014/main" id="{BB8A74BA-AAC5-7E4A-BD48-7C91D5103D33}"/>
              </a:ext>
            </a:extLst>
          </p:cNvPr>
          <p:cNvCxnSpPr/>
          <p:nvPr/>
        </p:nvCxnSpPr>
        <p:spPr>
          <a:xfrm>
            <a:off x="1331640" y="1700808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直線コネクタ 123">
            <a:extLst>
              <a:ext uri="{FF2B5EF4-FFF2-40B4-BE49-F238E27FC236}">
                <a16:creationId xmlns:a16="http://schemas.microsoft.com/office/drawing/2014/main" id="{863F92BA-FDCF-6241-B88E-596E150C4B55}"/>
              </a:ext>
            </a:extLst>
          </p:cNvPr>
          <p:cNvCxnSpPr/>
          <p:nvPr/>
        </p:nvCxnSpPr>
        <p:spPr>
          <a:xfrm>
            <a:off x="1331640" y="1988840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正方形/長方形 124">
            <a:extLst>
              <a:ext uri="{FF2B5EF4-FFF2-40B4-BE49-F238E27FC236}">
                <a16:creationId xmlns:a16="http://schemas.microsoft.com/office/drawing/2014/main" id="{D6AF0919-2368-CD4D-B04F-6C616B7B46A0}"/>
              </a:ext>
            </a:extLst>
          </p:cNvPr>
          <p:cNvSpPr/>
          <p:nvPr/>
        </p:nvSpPr>
        <p:spPr>
          <a:xfrm>
            <a:off x="1331640" y="1700808"/>
            <a:ext cx="288032" cy="2880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6" name="正方形/長方形 125">
            <a:extLst>
              <a:ext uri="{FF2B5EF4-FFF2-40B4-BE49-F238E27FC236}">
                <a16:creationId xmlns:a16="http://schemas.microsoft.com/office/drawing/2014/main" id="{0FD4F522-E9C7-D141-9462-0F44FB0A2B3E}"/>
              </a:ext>
            </a:extLst>
          </p:cNvPr>
          <p:cNvSpPr/>
          <p:nvPr/>
        </p:nvSpPr>
        <p:spPr>
          <a:xfrm>
            <a:off x="3347864" y="1700808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7" name="正方形/長方形 126">
            <a:extLst>
              <a:ext uri="{FF2B5EF4-FFF2-40B4-BE49-F238E27FC236}">
                <a16:creationId xmlns:a16="http://schemas.microsoft.com/office/drawing/2014/main" id="{88A007CA-EAC4-9C46-AC56-DCBA657E8140}"/>
              </a:ext>
            </a:extLst>
          </p:cNvPr>
          <p:cNvSpPr/>
          <p:nvPr/>
        </p:nvSpPr>
        <p:spPr>
          <a:xfrm>
            <a:off x="3059832" y="1700808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8" name="正方形/長方形 127">
            <a:extLst>
              <a:ext uri="{FF2B5EF4-FFF2-40B4-BE49-F238E27FC236}">
                <a16:creationId xmlns:a16="http://schemas.microsoft.com/office/drawing/2014/main" id="{FCBB481D-63EA-8B43-A626-78A9AB5B75EF}"/>
              </a:ext>
            </a:extLst>
          </p:cNvPr>
          <p:cNvSpPr/>
          <p:nvPr/>
        </p:nvSpPr>
        <p:spPr>
          <a:xfrm>
            <a:off x="2771800" y="1700808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9" name="正方形/長方形 128">
            <a:extLst>
              <a:ext uri="{FF2B5EF4-FFF2-40B4-BE49-F238E27FC236}">
                <a16:creationId xmlns:a16="http://schemas.microsoft.com/office/drawing/2014/main" id="{1491077F-5B3B-674C-906C-AC10F9D4684F}"/>
              </a:ext>
            </a:extLst>
          </p:cNvPr>
          <p:cNvSpPr/>
          <p:nvPr/>
        </p:nvSpPr>
        <p:spPr>
          <a:xfrm>
            <a:off x="2483768" y="1700808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0" name="正方形/長方形 129">
            <a:extLst>
              <a:ext uri="{FF2B5EF4-FFF2-40B4-BE49-F238E27FC236}">
                <a16:creationId xmlns:a16="http://schemas.microsoft.com/office/drawing/2014/main" id="{7FE51D42-D684-F64B-AD00-BFFB7BFD2CFF}"/>
              </a:ext>
            </a:extLst>
          </p:cNvPr>
          <p:cNvSpPr/>
          <p:nvPr/>
        </p:nvSpPr>
        <p:spPr>
          <a:xfrm>
            <a:off x="2195736" y="1700808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1" name="正方形/長方形 130">
            <a:extLst>
              <a:ext uri="{FF2B5EF4-FFF2-40B4-BE49-F238E27FC236}">
                <a16:creationId xmlns:a16="http://schemas.microsoft.com/office/drawing/2014/main" id="{A618BB57-0B7D-5E45-8797-70627F32DAA3}"/>
              </a:ext>
            </a:extLst>
          </p:cNvPr>
          <p:cNvSpPr/>
          <p:nvPr/>
        </p:nvSpPr>
        <p:spPr>
          <a:xfrm>
            <a:off x="1907704" y="1700808"/>
            <a:ext cx="288032" cy="2880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2" name="正方形/長方形 131">
            <a:extLst>
              <a:ext uri="{FF2B5EF4-FFF2-40B4-BE49-F238E27FC236}">
                <a16:creationId xmlns:a16="http://schemas.microsoft.com/office/drawing/2014/main" id="{35D51EF3-28BD-5344-9DD9-F4FF9E1189CC}"/>
              </a:ext>
            </a:extLst>
          </p:cNvPr>
          <p:cNvSpPr/>
          <p:nvPr/>
        </p:nvSpPr>
        <p:spPr>
          <a:xfrm>
            <a:off x="1619672" y="1700808"/>
            <a:ext cx="288032" cy="2880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3" name="正方形/長方形 132">
            <a:extLst>
              <a:ext uri="{FF2B5EF4-FFF2-40B4-BE49-F238E27FC236}">
                <a16:creationId xmlns:a16="http://schemas.microsoft.com/office/drawing/2014/main" id="{87B62B37-8AE9-2B48-A339-825D816FDD9C}"/>
              </a:ext>
            </a:extLst>
          </p:cNvPr>
          <p:cNvSpPr/>
          <p:nvPr/>
        </p:nvSpPr>
        <p:spPr>
          <a:xfrm>
            <a:off x="1331640" y="1412776"/>
            <a:ext cx="288032" cy="2880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4" name="正方形/長方形 133">
            <a:extLst>
              <a:ext uri="{FF2B5EF4-FFF2-40B4-BE49-F238E27FC236}">
                <a16:creationId xmlns:a16="http://schemas.microsoft.com/office/drawing/2014/main" id="{4EB0E93F-A600-7849-A4AC-A7CB49332C35}"/>
              </a:ext>
            </a:extLst>
          </p:cNvPr>
          <p:cNvSpPr/>
          <p:nvPr/>
        </p:nvSpPr>
        <p:spPr>
          <a:xfrm>
            <a:off x="3347864" y="1412776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5" name="正方形/長方形 134">
            <a:extLst>
              <a:ext uri="{FF2B5EF4-FFF2-40B4-BE49-F238E27FC236}">
                <a16:creationId xmlns:a16="http://schemas.microsoft.com/office/drawing/2014/main" id="{02A614B1-375A-C341-8697-85C0116274CC}"/>
              </a:ext>
            </a:extLst>
          </p:cNvPr>
          <p:cNvSpPr/>
          <p:nvPr/>
        </p:nvSpPr>
        <p:spPr>
          <a:xfrm>
            <a:off x="3059832" y="1412776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6" name="正方形/長方形 135">
            <a:extLst>
              <a:ext uri="{FF2B5EF4-FFF2-40B4-BE49-F238E27FC236}">
                <a16:creationId xmlns:a16="http://schemas.microsoft.com/office/drawing/2014/main" id="{38EA97F4-D17A-B944-9539-BFC58C0ADC2A}"/>
              </a:ext>
            </a:extLst>
          </p:cNvPr>
          <p:cNvSpPr/>
          <p:nvPr/>
        </p:nvSpPr>
        <p:spPr>
          <a:xfrm>
            <a:off x="2771800" y="1412776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7" name="正方形/長方形 136">
            <a:extLst>
              <a:ext uri="{FF2B5EF4-FFF2-40B4-BE49-F238E27FC236}">
                <a16:creationId xmlns:a16="http://schemas.microsoft.com/office/drawing/2014/main" id="{87008D5A-C9E8-D645-88DA-B17715695199}"/>
              </a:ext>
            </a:extLst>
          </p:cNvPr>
          <p:cNvSpPr/>
          <p:nvPr/>
        </p:nvSpPr>
        <p:spPr>
          <a:xfrm>
            <a:off x="2483768" y="1412776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8" name="正方形/長方形 137">
            <a:extLst>
              <a:ext uri="{FF2B5EF4-FFF2-40B4-BE49-F238E27FC236}">
                <a16:creationId xmlns:a16="http://schemas.microsoft.com/office/drawing/2014/main" id="{58AC891D-591D-A640-9410-241A5570826D}"/>
              </a:ext>
            </a:extLst>
          </p:cNvPr>
          <p:cNvSpPr/>
          <p:nvPr/>
        </p:nvSpPr>
        <p:spPr>
          <a:xfrm>
            <a:off x="2195736" y="1412776"/>
            <a:ext cx="288032" cy="2880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9" name="正方形/長方形 138">
            <a:extLst>
              <a:ext uri="{FF2B5EF4-FFF2-40B4-BE49-F238E27FC236}">
                <a16:creationId xmlns:a16="http://schemas.microsoft.com/office/drawing/2014/main" id="{CD7A6BD5-352E-C14E-808B-88F550A418D1}"/>
              </a:ext>
            </a:extLst>
          </p:cNvPr>
          <p:cNvSpPr/>
          <p:nvPr/>
        </p:nvSpPr>
        <p:spPr>
          <a:xfrm>
            <a:off x="1907704" y="1412776"/>
            <a:ext cx="288032" cy="2880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0" name="正方形/長方形 139">
            <a:extLst>
              <a:ext uri="{FF2B5EF4-FFF2-40B4-BE49-F238E27FC236}">
                <a16:creationId xmlns:a16="http://schemas.microsoft.com/office/drawing/2014/main" id="{6057F994-C384-9A42-9ADE-AA490743D76D}"/>
              </a:ext>
            </a:extLst>
          </p:cNvPr>
          <p:cNvSpPr/>
          <p:nvPr/>
        </p:nvSpPr>
        <p:spPr>
          <a:xfrm>
            <a:off x="1619672" y="1412776"/>
            <a:ext cx="288032" cy="2880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634914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 dirty="0"/>
              <a:t>差分化</a:t>
            </a:r>
          </a:p>
        </p:txBody>
      </p:sp>
      <p:sp>
        <p:nvSpPr>
          <p:cNvPr id="3" name="テキスト ボックス 2"/>
          <p:cNvSpPr txBox="1"/>
          <p:nvPr/>
        </p:nvSpPr>
        <p:spPr>
          <a:xfrm>
            <a:off x="827584" y="980728"/>
            <a:ext cx="78374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dirty="0"/>
              <a:t>微分を差分で近似すること</a:t>
            </a:r>
            <a:r>
              <a:rPr kumimoji="1" lang="en-US" altLang="ja-JP" sz="3200" dirty="0"/>
              <a:t>(</a:t>
            </a:r>
            <a:r>
              <a:rPr kumimoji="1" lang="ja-JP" altLang="en-US" sz="3200" dirty="0"/>
              <a:t>離散化の一種</a:t>
            </a:r>
            <a:r>
              <a:rPr kumimoji="1" lang="en-US" altLang="ja-JP" sz="3200" dirty="0"/>
              <a:t>)</a:t>
            </a:r>
            <a:endParaRPr kumimoji="1" lang="ja-JP" alt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テキスト ボックス 3"/>
              <p:cNvSpPr txBox="1"/>
              <p:nvPr/>
            </p:nvSpPr>
            <p:spPr>
              <a:xfrm>
                <a:off x="395536" y="2492896"/>
                <a:ext cx="6994900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36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kumimoji="1" lang="en-US" altLang="ja-JP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36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ja-JP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h𝑓</m:t>
                          </m:r>
                        </m:e>
                        <m:sup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ja-JP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ja-JP" sz="3600" b="0" i="1" smtClean="0"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kumimoji="1" lang="en-US" altLang="ja-JP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36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kumimoji="1" lang="en-US" altLang="ja-JP" sz="3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kumimoji="1" lang="ja-JP" altLang="en-US" sz="3600" dirty="0"/>
              </a:p>
            </p:txBody>
          </p:sp>
        </mc:Choice>
        <mc:Fallback xmlns="">
          <p:sp>
            <p:nvSpPr>
              <p:cNvPr id="4" name="テキスト ボックス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36" y="2492896"/>
                <a:ext cx="6994900" cy="55399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テキスト ボックス 5"/>
          <p:cNvSpPr txBox="1"/>
          <p:nvPr/>
        </p:nvSpPr>
        <p:spPr>
          <a:xfrm>
            <a:off x="467544" y="1844824"/>
            <a:ext cx="44935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テイラー展開を一次まで考える</a:t>
            </a:r>
            <a:endParaRPr kumimoji="1" lang="ja-JP" altLang="en-US" sz="2400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5652120" y="3140968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二次以上を無視する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テキスト ボックス 8"/>
              <p:cNvSpPr txBox="1"/>
              <p:nvPr/>
            </p:nvSpPr>
            <p:spPr>
              <a:xfrm>
                <a:off x="1537540" y="4437112"/>
                <a:ext cx="5410724" cy="108491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𝑑𝑓</m:t>
                          </m:r>
                        </m:num>
                        <m:den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altLang="ja-JP" sz="3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kumimoji="1" lang="en-US" altLang="ja-JP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ja-JP" sz="3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kumimoji="1" lang="en-US" altLang="ja-JP" sz="36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kumimoji="1" lang="en-US" altLang="ja-JP" sz="36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d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den>
                      </m:f>
                    </m:oMath>
                  </m:oMathPara>
                </a14:m>
                <a:endParaRPr kumimoji="1" lang="ja-JP" altLang="en-US" sz="3600" dirty="0"/>
              </a:p>
            </p:txBody>
          </p:sp>
        </mc:Choice>
        <mc:Fallback xmlns="">
          <p:sp>
            <p:nvSpPr>
              <p:cNvPr id="9" name="テキスト ボックス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7540" y="4437112"/>
                <a:ext cx="5410724" cy="108491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正方形/長方形 9"/>
              <p:cNvSpPr/>
              <p:nvPr/>
            </p:nvSpPr>
            <p:spPr>
              <a:xfrm>
                <a:off x="2771800" y="3492297"/>
                <a:ext cx="1224136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320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ja-JP" sz="3200" b="0" i="1" smtClean="0">
                          <a:latin typeface="Cambria Math" panose="02040503050406030204" pitchFamily="18" charset="0"/>
                        </a:rPr>
                        <m:t>′</m:t>
                      </m:r>
                      <m:d>
                        <m:dPr>
                          <m:ctrlPr>
                            <a:rPr lang="en-US" altLang="ja-JP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3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ja-JP" altLang="en-US" sz="3200" dirty="0"/>
              </a:p>
            </p:txBody>
          </p:sp>
        </mc:Choice>
        <mc:Fallback xmlns="">
          <p:sp>
            <p:nvSpPr>
              <p:cNvPr id="10" name="正方形/長方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1800" y="3492297"/>
                <a:ext cx="1224136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下矢印 10"/>
          <p:cNvSpPr/>
          <p:nvPr/>
        </p:nvSpPr>
        <p:spPr>
          <a:xfrm>
            <a:off x="2051720" y="3429000"/>
            <a:ext cx="720080" cy="762384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3779912" y="3564305"/>
            <a:ext cx="20882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/>
              <a:t>について解く</a:t>
            </a:r>
            <a:endParaRPr kumimoji="1" lang="ja-JP" altLang="en-US" sz="2400" dirty="0"/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91F23794-B58E-4343-A381-35D8CC42368C}"/>
              </a:ext>
            </a:extLst>
          </p:cNvPr>
          <p:cNvSpPr/>
          <p:nvPr/>
        </p:nvSpPr>
        <p:spPr>
          <a:xfrm>
            <a:off x="3121716" y="4365104"/>
            <a:ext cx="3384376" cy="12241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5" name="直線コネクタ 14"/>
          <p:cNvCxnSpPr/>
          <p:nvPr/>
        </p:nvCxnSpPr>
        <p:spPr>
          <a:xfrm>
            <a:off x="5940152" y="3068960"/>
            <a:ext cx="1440160" cy="0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91F23794-B58E-4343-A381-35D8CC42368C}"/>
              </a:ext>
            </a:extLst>
          </p:cNvPr>
          <p:cNvSpPr/>
          <p:nvPr/>
        </p:nvSpPr>
        <p:spPr>
          <a:xfrm>
            <a:off x="1969588" y="4365104"/>
            <a:ext cx="792088" cy="1224136"/>
          </a:xfrm>
          <a:prstGeom prst="rect">
            <a:avLst/>
          </a:prstGeom>
          <a:noFill/>
          <a:ln w="38100">
            <a:solidFill>
              <a:srgbClr val="0118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1951386" y="5796553"/>
            <a:ext cx="46987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dirty="0"/>
              <a:t>微分が</a:t>
            </a:r>
            <a:r>
              <a:rPr kumimoji="1" lang="ja-JP" altLang="en-US" sz="3200" dirty="0">
                <a:solidFill>
                  <a:srgbClr val="FF0000"/>
                </a:solidFill>
              </a:rPr>
              <a:t>差分</a:t>
            </a:r>
            <a:r>
              <a:rPr kumimoji="1" lang="ja-JP" altLang="en-US" sz="3200" dirty="0"/>
              <a:t>で近似された</a:t>
            </a:r>
          </a:p>
        </p:txBody>
      </p:sp>
    </p:spTree>
    <p:extLst>
      <p:ext uri="{BB962C8B-B14F-4D97-AF65-F5344CB8AC3E}">
        <p14:creationId xmlns:p14="http://schemas.microsoft.com/office/powerpoint/2010/main" val="18112804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6" name="直線コネクタ 45">
            <a:extLst>
              <a:ext uri="{FF2B5EF4-FFF2-40B4-BE49-F238E27FC236}">
                <a16:creationId xmlns:a16="http://schemas.microsoft.com/office/drawing/2014/main" id="{A48ACBDA-EDE8-A746-80A2-A20A3F262D5A}"/>
              </a:ext>
            </a:extLst>
          </p:cNvPr>
          <p:cNvCxnSpPr>
            <a:cxnSpLocks/>
          </p:cNvCxnSpPr>
          <p:nvPr/>
        </p:nvCxnSpPr>
        <p:spPr>
          <a:xfrm flipV="1">
            <a:off x="6752015" y="1633454"/>
            <a:ext cx="0" cy="2376264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FEDA2860-1895-484C-B594-C7926F8E0B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 dirty="0"/>
              <a:t>時間微分の離散化</a:t>
            </a:r>
          </a:p>
        </p:txBody>
      </p:sp>
      <p:cxnSp>
        <p:nvCxnSpPr>
          <p:cNvPr id="4" name="直線矢印コネクタ 3">
            <a:extLst>
              <a:ext uri="{FF2B5EF4-FFF2-40B4-BE49-F238E27FC236}">
                <a16:creationId xmlns:a16="http://schemas.microsoft.com/office/drawing/2014/main" id="{BEB5AFA0-5F6D-A64C-9603-860F0DC32E7E}"/>
              </a:ext>
            </a:extLst>
          </p:cNvPr>
          <p:cNvCxnSpPr/>
          <p:nvPr/>
        </p:nvCxnSpPr>
        <p:spPr>
          <a:xfrm flipV="1">
            <a:off x="899592" y="1628800"/>
            <a:ext cx="0" cy="25922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矢印コネクタ 5">
            <a:extLst>
              <a:ext uri="{FF2B5EF4-FFF2-40B4-BE49-F238E27FC236}">
                <a16:creationId xmlns:a16="http://schemas.microsoft.com/office/drawing/2014/main" id="{53C6CC9A-395E-9749-8F1D-91421FC16ACD}"/>
              </a:ext>
            </a:extLst>
          </p:cNvPr>
          <p:cNvCxnSpPr>
            <a:cxnSpLocks/>
          </p:cNvCxnSpPr>
          <p:nvPr/>
        </p:nvCxnSpPr>
        <p:spPr>
          <a:xfrm>
            <a:off x="539552" y="4005064"/>
            <a:ext cx="30963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フリーフォーム 8">
            <a:extLst>
              <a:ext uri="{FF2B5EF4-FFF2-40B4-BE49-F238E27FC236}">
                <a16:creationId xmlns:a16="http://schemas.microsoft.com/office/drawing/2014/main" id="{F5AF00D0-BDFC-0C45-99F7-E27389E2684E}"/>
              </a:ext>
            </a:extLst>
          </p:cNvPr>
          <p:cNvSpPr/>
          <p:nvPr/>
        </p:nvSpPr>
        <p:spPr>
          <a:xfrm>
            <a:off x="658921" y="2021151"/>
            <a:ext cx="2263806" cy="1793289"/>
          </a:xfrm>
          <a:custGeom>
            <a:avLst/>
            <a:gdLst>
              <a:gd name="connsiteX0" fmla="*/ 0 w 2263806"/>
              <a:gd name="connsiteY0" fmla="*/ 1793289 h 1793289"/>
              <a:gd name="connsiteX1" fmla="*/ 1429305 w 2263806"/>
              <a:gd name="connsiteY1" fmla="*/ 1296140 h 1793289"/>
              <a:gd name="connsiteX2" fmla="*/ 2263806 w 2263806"/>
              <a:gd name="connsiteY2" fmla="*/ 0 h 17932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63806" h="1793289">
                <a:moveTo>
                  <a:pt x="0" y="1793289"/>
                </a:moveTo>
                <a:cubicBezTo>
                  <a:pt x="526002" y="1694155"/>
                  <a:pt x="1052004" y="1595021"/>
                  <a:pt x="1429305" y="1296140"/>
                </a:cubicBezTo>
                <a:cubicBezTo>
                  <a:pt x="1806606" y="997259"/>
                  <a:pt x="2035206" y="498629"/>
                  <a:pt x="2263806" y="0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4D508391-9F73-3643-8EE4-8DFDFD7A3D92}"/>
              </a:ext>
            </a:extLst>
          </p:cNvPr>
          <p:cNvSpPr txBox="1"/>
          <p:nvPr/>
        </p:nvSpPr>
        <p:spPr>
          <a:xfrm>
            <a:off x="611560" y="3933056"/>
            <a:ext cx="375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O</a:t>
            </a:r>
            <a:endParaRPr kumimoji="1" lang="ja-JP" altLang="en-US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FBFD65E0-E6B8-7B47-91CB-9E72FEF40F3D}"/>
              </a:ext>
            </a:extLst>
          </p:cNvPr>
          <p:cNvSpPr txBox="1"/>
          <p:nvPr/>
        </p:nvSpPr>
        <p:spPr>
          <a:xfrm>
            <a:off x="3635896" y="3933056"/>
            <a:ext cx="663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Time</a:t>
            </a:r>
            <a:endParaRPr kumimoji="1" lang="ja-JP" altLang="en-US"/>
          </a:p>
        </p:txBody>
      </p:sp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034B89DD-D3F1-464E-9955-1990C55A46C9}"/>
              </a:ext>
            </a:extLst>
          </p:cNvPr>
          <p:cNvCxnSpPr>
            <a:cxnSpLocks/>
          </p:cNvCxnSpPr>
          <p:nvPr/>
        </p:nvCxnSpPr>
        <p:spPr>
          <a:xfrm flipV="1">
            <a:off x="2123728" y="1628800"/>
            <a:ext cx="0" cy="2376264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03776FB2-3180-A941-9EE2-AA61B6FFFEAB}"/>
              </a:ext>
            </a:extLst>
          </p:cNvPr>
          <p:cNvSpPr txBox="1"/>
          <p:nvPr/>
        </p:nvSpPr>
        <p:spPr>
          <a:xfrm>
            <a:off x="1979712" y="4005064"/>
            <a:ext cx="261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t</a:t>
            </a:r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テキスト ボックス 17">
                <a:extLst>
                  <a:ext uri="{FF2B5EF4-FFF2-40B4-BE49-F238E27FC236}">
                    <a16:creationId xmlns:a16="http://schemas.microsoft.com/office/drawing/2014/main" id="{3DDBDEE5-8524-5140-86FF-C0122168B3D2}"/>
                  </a:ext>
                </a:extLst>
              </p:cNvPr>
              <p:cNvSpPr txBox="1"/>
              <p:nvPr/>
            </p:nvSpPr>
            <p:spPr>
              <a:xfrm>
                <a:off x="683568" y="1268760"/>
                <a:ext cx="48686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b="0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kumimoji="1" lang="en-US" altLang="ja-JP" b="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ja-JP" b="0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kumimoji="1" lang="en-US" altLang="ja-JP" b="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ja-JP" altLang="en-US"/>
              </a:p>
            </p:txBody>
          </p:sp>
        </mc:Choice>
        <mc:Fallback xmlns="">
          <p:sp>
            <p:nvSpPr>
              <p:cNvPr id="18" name="テキスト ボックス 17">
                <a:extLst>
                  <a:ext uri="{FF2B5EF4-FFF2-40B4-BE49-F238E27FC236}">
                    <a16:creationId xmlns:a16="http://schemas.microsoft.com/office/drawing/2014/main" id="{3DDBDEE5-8524-5140-86FF-C0122168B3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8" y="1268760"/>
                <a:ext cx="486865" cy="276999"/>
              </a:xfrm>
              <a:prstGeom prst="rect">
                <a:avLst/>
              </a:prstGeom>
              <a:blipFill>
                <a:blip r:embed="rId2"/>
                <a:stretch>
                  <a:fillRect l="-15385" r="-15385" b="-3043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テキスト ボックス 19">
                <a:extLst>
                  <a:ext uri="{FF2B5EF4-FFF2-40B4-BE49-F238E27FC236}">
                    <a16:creationId xmlns:a16="http://schemas.microsoft.com/office/drawing/2014/main" id="{F854BD7E-EA82-AB46-8175-D075B37E5DD8}"/>
                  </a:ext>
                </a:extLst>
              </p:cNvPr>
              <p:cNvSpPr txBox="1"/>
              <p:nvPr/>
            </p:nvSpPr>
            <p:spPr>
              <a:xfrm>
                <a:off x="3131840" y="2420888"/>
                <a:ext cx="330539" cy="526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b="0" i="1">
                              <a:latin typeface="Cambria Math" panose="02040503050406030204" pitchFamily="18" charset="0"/>
                            </a:rPr>
                            <m:t>𝑑𝑓</m:t>
                          </m:r>
                        </m:num>
                        <m:den>
                          <m:r>
                            <a:rPr kumimoji="1" lang="en-US" altLang="ja-JP" b="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</m:oMath>
                  </m:oMathPara>
                </a14:m>
                <a:endParaRPr kumimoji="1" lang="ja-JP" altLang="en-US"/>
              </a:p>
            </p:txBody>
          </p:sp>
        </mc:Choice>
        <mc:Fallback xmlns="">
          <p:sp>
            <p:nvSpPr>
              <p:cNvPr id="20" name="テキスト ボックス 19">
                <a:extLst>
                  <a:ext uri="{FF2B5EF4-FFF2-40B4-BE49-F238E27FC236}">
                    <a16:creationId xmlns:a16="http://schemas.microsoft.com/office/drawing/2014/main" id="{F854BD7E-EA82-AB46-8175-D075B37E5D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1840" y="2420888"/>
                <a:ext cx="330539" cy="526554"/>
              </a:xfrm>
              <a:prstGeom prst="rect">
                <a:avLst/>
              </a:prstGeom>
              <a:blipFill>
                <a:blip r:embed="rId3"/>
                <a:stretch>
                  <a:fillRect l="-22222" t="-4762" r="-18519" b="-1428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直線コネクタ 21">
            <a:extLst>
              <a:ext uri="{FF2B5EF4-FFF2-40B4-BE49-F238E27FC236}">
                <a16:creationId xmlns:a16="http://schemas.microsoft.com/office/drawing/2014/main" id="{C7E580D9-8828-3B4D-8131-688A2A54267A}"/>
              </a:ext>
            </a:extLst>
          </p:cNvPr>
          <p:cNvCxnSpPr>
            <a:cxnSpLocks/>
          </p:cNvCxnSpPr>
          <p:nvPr/>
        </p:nvCxnSpPr>
        <p:spPr>
          <a:xfrm flipV="1">
            <a:off x="1379645" y="2204864"/>
            <a:ext cx="2016224" cy="1728192"/>
          </a:xfrm>
          <a:prstGeom prst="line">
            <a:avLst/>
          </a:prstGeom>
          <a:ln w="28575">
            <a:solidFill>
              <a:srgbClr val="0118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円/楕円 26">
            <a:extLst>
              <a:ext uri="{FF2B5EF4-FFF2-40B4-BE49-F238E27FC236}">
                <a16:creationId xmlns:a16="http://schemas.microsoft.com/office/drawing/2014/main" id="{9D3210B3-3736-DC49-8B0F-E252B8EB7E11}"/>
              </a:ext>
            </a:extLst>
          </p:cNvPr>
          <p:cNvSpPr/>
          <p:nvPr/>
        </p:nvSpPr>
        <p:spPr>
          <a:xfrm>
            <a:off x="2086645" y="3262759"/>
            <a:ext cx="72008" cy="72008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テキスト ボックス 27">
                <a:extLst>
                  <a:ext uri="{FF2B5EF4-FFF2-40B4-BE49-F238E27FC236}">
                    <a16:creationId xmlns:a16="http://schemas.microsoft.com/office/drawing/2014/main" id="{28F1D3FD-350C-8445-951B-185BBBB9E052}"/>
                  </a:ext>
                </a:extLst>
              </p:cNvPr>
              <p:cNvSpPr txBox="1"/>
              <p:nvPr/>
            </p:nvSpPr>
            <p:spPr>
              <a:xfrm>
                <a:off x="683083" y="4810460"/>
                <a:ext cx="441852" cy="7021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2400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2400" b="0" i="1">
                              <a:latin typeface="Cambria Math" panose="02040503050406030204" pitchFamily="18" charset="0"/>
                            </a:rPr>
                            <m:t>𝑑𝑓</m:t>
                          </m:r>
                        </m:num>
                        <m:den>
                          <m:r>
                            <a:rPr kumimoji="1" lang="en-US" altLang="ja-JP" sz="2400" b="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</m:oMath>
                  </m:oMathPara>
                </a14:m>
                <a:endParaRPr kumimoji="1" lang="ja-JP" altLang="en-US" sz="2400"/>
              </a:p>
            </p:txBody>
          </p:sp>
        </mc:Choice>
        <mc:Fallback xmlns="">
          <p:sp>
            <p:nvSpPr>
              <p:cNvPr id="28" name="テキスト ボックス 27">
                <a:extLst>
                  <a:ext uri="{FF2B5EF4-FFF2-40B4-BE49-F238E27FC236}">
                    <a16:creationId xmlns:a16="http://schemas.microsoft.com/office/drawing/2014/main" id="{28F1D3FD-350C-8445-951B-185BBBB9E0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083" y="4810460"/>
                <a:ext cx="441852" cy="702115"/>
              </a:xfrm>
              <a:prstGeom prst="rect">
                <a:avLst/>
              </a:prstGeom>
              <a:blipFill>
                <a:blip r:embed="rId4"/>
                <a:stretch>
                  <a:fillRect l="-19444" t="-3571" r="-16667" b="-1428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B5267F27-C855-9C44-B38D-012284C1294D}"/>
              </a:ext>
            </a:extLst>
          </p:cNvPr>
          <p:cNvSpPr txBox="1"/>
          <p:nvPr/>
        </p:nvSpPr>
        <p:spPr>
          <a:xfrm>
            <a:off x="1447060" y="5007004"/>
            <a:ext cx="2108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時刻</a:t>
            </a:r>
            <a:r>
              <a:rPr kumimoji="1" lang="en-US" altLang="ja-JP"/>
              <a:t>t</a:t>
            </a:r>
            <a:r>
              <a:rPr kumimoji="1" lang="ja-JP" altLang="en-US"/>
              <a:t>における傾き</a:t>
            </a:r>
          </a:p>
        </p:txBody>
      </p:sp>
      <p:cxnSp>
        <p:nvCxnSpPr>
          <p:cNvPr id="30" name="直線矢印コネクタ 29">
            <a:extLst>
              <a:ext uri="{FF2B5EF4-FFF2-40B4-BE49-F238E27FC236}">
                <a16:creationId xmlns:a16="http://schemas.microsoft.com/office/drawing/2014/main" id="{4F645423-44B8-4242-A8E2-05B43B2692B3}"/>
              </a:ext>
            </a:extLst>
          </p:cNvPr>
          <p:cNvCxnSpPr/>
          <p:nvPr/>
        </p:nvCxnSpPr>
        <p:spPr>
          <a:xfrm flipV="1">
            <a:off x="5331029" y="1630279"/>
            <a:ext cx="0" cy="25922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矢印コネクタ 30">
            <a:extLst>
              <a:ext uri="{FF2B5EF4-FFF2-40B4-BE49-F238E27FC236}">
                <a16:creationId xmlns:a16="http://schemas.microsoft.com/office/drawing/2014/main" id="{AD61193C-16E2-BF45-9FB9-4E87BA9BE38F}"/>
              </a:ext>
            </a:extLst>
          </p:cNvPr>
          <p:cNvCxnSpPr>
            <a:cxnSpLocks/>
          </p:cNvCxnSpPr>
          <p:nvPr/>
        </p:nvCxnSpPr>
        <p:spPr>
          <a:xfrm>
            <a:off x="4970989" y="4006543"/>
            <a:ext cx="30963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フリーフォーム 31">
            <a:extLst>
              <a:ext uri="{FF2B5EF4-FFF2-40B4-BE49-F238E27FC236}">
                <a16:creationId xmlns:a16="http://schemas.microsoft.com/office/drawing/2014/main" id="{8E7D1638-EB7E-AA40-9415-420F5B095CAB}"/>
              </a:ext>
            </a:extLst>
          </p:cNvPr>
          <p:cNvSpPr/>
          <p:nvPr/>
        </p:nvSpPr>
        <p:spPr>
          <a:xfrm>
            <a:off x="5090358" y="2022630"/>
            <a:ext cx="2263806" cy="1793289"/>
          </a:xfrm>
          <a:custGeom>
            <a:avLst/>
            <a:gdLst>
              <a:gd name="connsiteX0" fmla="*/ 0 w 2263806"/>
              <a:gd name="connsiteY0" fmla="*/ 1793289 h 1793289"/>
              <a:gd name="connsiteX1" fmla="*/ 1429305 w 2263806"/>
              <a:gd name="connsiteY1" fmla="*/ 1296140 h 1793289"/>
              <a:gd name="connsiteX2" fmla="*/ 2263806 w 2263806"/>
              <a:gd name="connsiteY2" fmla="*/ 0 h 17932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63806" h="1793289">
                <a:moveTo>
                  <a:pt x="0" y="1793289"/>
                </a:moveTo>
                <a:cubicBezTo>
                  <a:pt x="526002" y="1694155"/>
                  <a:pt x="1052004" y="1595021"/>
                  <a:pt x="1429305" y="1296140"/>
                </a:cubicBezTo>
                <a:cubicBezTo>
                  <a:pt x="1806606" y="997259"/>
                  <a:pt x="2035206" y="498629"/>
                  <a:pt x="2263806" y="0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FF7AA7DE-22CD-4D46-AE6F-8ACE76F05868}"/>
              </a:ext>
            </a:extLst>
          </p:cNvPr>
          <p:cNvSpPr txBox="1"/>
          <p:nvPr/>
        </p:nvSpPr>
        <p:spPr>
          <a:xfrm>
            <a:off x="5042997" y="3934535"/>
            <a:ext cx="375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O</a:t>
            </a:r>
            <a:endParaRPr kumimoji="1" lang="ja-JP" altLang="en-US"/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47B001F3-09B5-C84B-96BB-EAA340D0DDD6}"/>
              </a:ext>
            </a:extLst>
          </p:cNvPr>
          <p:cNvSpPr txBox="1"/>
          <p:nvPr/>
        </p:nvSpPr>
        <p:spPr>
          <a:xfrm>
            <a:off x="8067333" y="3934535"/>
            <a:ext cx="663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Time</a:t>
            </a:r>
            <a:endParaRPr kumimoji="1" lang="ja-JP" altLang="en-US"/>
          </a:p>
        </p:txBody>
      </p:sp>
      <p:cxnSp>
        <p:nvCxnSpPr>
          <p:cNvPr id="35" name="直線コネクタ 34">
            <a:extLst>
              <a:ext uri="{FF2B5EF4-FFF2-40B4-BE49-F238E27FC236}">
                <a16:creationId xmlns:a16="http://schemas.microsoft.com/office/drawing/2014/main" id="{BDF43D55-EB9D-8945-953A-2A1CDD0C4BF0}"/>
              </a:ext>
            </a:extLst>
          </p:cNvPr>
          <p:cNvCxnSpPr>
            <a:cxnSpLocks/>
          </p:cNvCxnSpPr>
          <p:nvPr/>
        </p:nvCxnSpPr>
        <p:spPr>
          <a:xfrm flipV="1">
            <a:off x="6555165" y="1630279"/>
            <a:ext cx="0" cy="2376264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6A7B1CC5-3272-E041-B1B2-B15770DA2858}"/>
              </a:ext>
            </a:extLst>
          </p:cNvPr>
          <p:cNvSpPr txBox="1"/>
          <p:nvPr/>
        </p:nvSpPr>
        <p:spPr>
          <a:xfrm>
            <a:off x="6411149" y="4006543"/>
            <a:ext cx="261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t</a:t>
            </a:r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テキスト ボックス 36">
                <a:extLst>
                  <a:ext uri="{FF2B5EF4-FFF2-40B4-BE49-F238E27FC236}">
                    <a16:creationId xmlns:a16="http://schemas.microsoft.com/office/drawing/2014/main" id="{60E88B0A-8A92-A248-A8DC-35C8F82FCF8C}"/>
                  </a:ext>
                </a:extLst>
              </p:cNvPr>
              <p:cNvSpPr txBox="1"/>
              <p:nvPr/>
            </p:nvSpPr>
            <p:spPr>
              <a:xfrm>
                <a:off x="5115005" y="1270239"/>
                <a:ext cx="48686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b="0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kumimoji="1" lang="en-US" altLang="ja-JP" b="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ja-JP" b="0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kumimoji="1" lang="en-US" altLang="ja-JP" b="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ja-JP" altLang="en-US"/>
              </a:p>
            </p:txBody>
          </p:sp>
        </mc:Choice>
        <mc:Fallback xmlns="">
          <p:sp>
            <p:nvSpPr>
              <p:cNvPr id="37" name="テキスト ボックス 36">
                <a:extLst>
                  <a:ext uri="{FF2B5EF4-FFF2-40B4-BE49-F238E27FC236}">
                    <a16:creationId xmlns:a16="http://schemas.microsoft.com/office/drawing/2014/main" id="{60E88B0A-8A92-A248-A8DC-35C8F82FCF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5005" y="1270239"/>
                <a:ext cx="486865" cy="276999"/>
              </a:xfrm>
              <a:prstGeom prst="rect">
                <a:avLst/>
              </a:prstGeom>
              <a:blipFill>
                <a:blip r:embed="rId5"/>
                <a:stretch>
                  <a:fillRect l="-15385" r="-12821" b="-3043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テキスト ボックス 37">
                <a:extLst>
                  <a:ext uri="{FF2B5EF4-FFF2-40B4-BE49-F238E27FC236}">
                    <a16:creationId xmlns:a16="http://schemas.microsoft.com/office/drawing/2014/main" id="{ABD740F6-9DA0-1143-9EF6-67AEA440B277}"/>
                  </a:ext>
                </a:extLst>
              </p:cNvPr>
              <p:cNvSpPr txBox="1"/>
              <p:nvPr/>
            </p:nvSpPr>
            <p:spPr>
              <a:xfrm>
                <a:off x="5148064" y="4509120"/>
                <a:ext cx="2826479" cy="7339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ja-JP" sz="3200" b="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ja-JP" sz="3200" b="0" i="1">
                            <a:latin typeface="Cambria Math" panose="02040503050406030204" pitchFamily="18" charset="0"/>
                          </a:rPr>
                          <m:t>𝑑𝑓</m:t>
                        </m:r>
                      </m:num>
                      <m:den>
                        <m:r>
                          <a:rPr kumimoji="1" lang="en-US" altLang="ja-JP" sz="3200" b="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en-US" altLang="ja-JP" sz="320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ja-JP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f>
                      <m:fPr>
                        <m:ctrlPr>
                          <a:rPr lang="en-US" altLang="ja-JP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32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ja-JP" sz="32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sz="32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ja-JP" sz="32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ja-JP" sz="32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𝑑𝑡</m:t>
                            </m:r>
                          </m:e>
                        </m:d>
                        <m:r>
                          <a:rPr lang="en-US" altLang="ja-JP" sz="32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ja-JP" sz="32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  <m:r>
                          <a:rPr lang="en-US" altLang="ja-JP" sz="32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altLang="ja-JP" sz="32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altLang="ja-JP" sz="32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altLang="ja-JP" sz="32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endParaRPr kumimoji="1" lang="ja-JP" altLang="en-US" sz="3200"/>
              </a:p>
            </p:txBody>
          </p:sp>
        </mc:Choice>
        <mc:Fallback xmlns="">
          <p:sp>
            <p:nvSpPr>
              <p:cNvPr id="38" name="テキスト ボックス 37">
                <a:extLst>
                  <a:ext uri="{FF2B5EF4-FFF2-40B4-BE49-F238E27FC236}">
                    <a16:creationId xmlns:a16="http://schemas.microsoft.com/office/drawing/2014/main" id="{ABD740F6-9DA0-1143-9EF6-67AEA440B2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8064" y="4509120"/>
                <a:ext cx="2826479" cy="733919"/>
              </a:xfrm>
              <a:prstGeom prst="rect">
                <a:avLst/>
              </a:prstGeom>
              <a:blipFill>
                <a:blip r:embed="rId6"/>
                <a:stretch>
                  <a:fillRect l="-4018" r="-3571" b="-1186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直線コネクタ 38">
            <a:extLst>
              <a:ext uri="{FF2B5EF4-FFF2-40B4-BE49-F238E27FC236}">
                <a16:creationId xmlns:a16="http://schemas.microsoft.com/office/drawing/2014/main" id="{8D910FAF-480E-DF46-9ADE-305B14AB1D4E}"/>
              </a:ext>
            </a:extLst>
          </p:cNvPr>
          <p:cNvCxnSpPr>
            <a:cxnSpLocks/>
          </p:cNvCxnSpPr>
          <p:nvPr/>
        </p:nvCxnSpPr>
        <p:spPr>
          <a:xfrm flipV="1">
            <a:off x="5876925" y="2286000"/>
            <a:ext cx="1724025" cy="1660525"/>
          </a:xfrm>
          <a:prstGeom prst="line">
            <a:avLst/>
          </a:prstGeom>
          <a:ln w="28575">
            <a:solidFill>
              <a:srgbClr val="0118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円/楕円 39">
            <a:extLst>
              <a:ext uri="{FF2B5EF4-FFF2-40B4-BE49-F238E27FC236}">
                <a16:creationId xmlns:a16="http://schemas.microsoft.com/office/drawing/2014/main" id="{4E28E614-90EC-7040-8B08-A79AD30BDC25}"/>
              </a:ext>
            </a:extLst>
          </p:cNvPr>
          <p:cNvSpPr/>
          <p:nvPr/>
        </p:nvSpPr>
        <p:spPr>
          <a:xfrm>
            <a:off x="6518082" y="3264238"/>
            <a:ext cx="72008" cy="72008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円/楕円 40">
            <a:extLst>
              <a:ext uri="{FF2B5EF4-FFF2-40B4-BE49-F238E27FC236}">
                <a16:creationId xmlns:a16="http://schemas.microsoft.com/office/drawing/2014/main" id="{E4152151-C827-D546-B3C3-3682635A2FAE}"/>
              </a:ext>
            </a:extLst>
          </p:cNvPr>
          <p:cNvSpPr/>
          <p:nvPr/>
        </p:nvSpPr>
        <p:spPr>
          <a:xfrm>
            <a:off x="6714932" y="3067388"/>
            <a:ext cx="72008" cy="72008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6FE2A0CA-238D-F246-8965-26563D793DCA}"/>
              </a:ext>
            </a:extLst>
          </p:cNvPr>
          <p:cNvSpPr txBox="1"/>
          <p:nvPr/>
        </p:nvSpPr>
        <p:spPr>
          <a:xfrm>
            <a:off x="6642924" y="4009718"/>
            <a:ext cx="590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t+dt</a:t>
            </a:r>
            <a:endParaRPr kumimoji="1" lang="ja-JP" altLang="en-US"/>
          </a:p>
        </p:txBody>
      </p:sp>
      <p:sp>
        <p:nvSpPr>
          <p:cNvPr id="47" name="テキスト ボックス 46">
            <a:extLst>
              <a:ext uri="{FF2B5EF4-FFF2-40B4-BE49-F238E27FC236}">
                <a16:creationId xmlns:a16="http://schemas.microsoft.com/office/drawing/2014/main" id="{DBD9CB93-A0B0-8248-A1D0-E652C8FFB12B}"/>
              </a:ext>
            </a:extLst>
          </p:cNvPr>
          <p:cNvSpPr txBox="1"/>
          <p:nvPr/>
        </p:nvSpPr>
        <p:spPr>
          <a:xfrm>
            <a:off x="1802166" y="5868138"/>
            <a:ext cx="52116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時間変化＝</a:t>
            </a:r>
            <a:r>
              <a:rPr kumimoji="1" lang="ja-JP" altLang="en-US" sz="2800">
                <a:solidFill>
                  <a:srgbClr val="011893"/>
                </a:solidFill>
              </a:rPr>
              <a:t>現在</a:t>
            </a:r>
            <a:r>
              <a:rPr kumimoji="1" lang="ja-JP" altLang="en-US" sz="2800"/>
              <a:t>と</a:t>
            </a:r>
            <a:r>
              <a:rPr kumimoji="1" lang="ja-JP" altLang="en-US" sz="2800">
                <a:solidFill>
                  <a:srgbClr val="011893"/>
                </a:solidFill>
              </a:rPr>
              <a:t>少し未来</a:t>
            </a:r>
            <a:r>
              <a:rPr kumimoji="1" lang="ja-JP" altLang="en-US" sz="2800"/>
              <a:t>の差</a:t>
            </a:r>
          </a:p>
        </p:txBody>
      </p:sp>
    </p:spTree>
    <p:extLst>
      <p:ext uri="{BB962C8B-B14F-4D97-AF65-F5344CB8AC3E}">
        <p14:creationId xmlns:p14="http://schemas.microsoft.com/office/powerpoint/2010/main" val="15657284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 dirty="0"/>
              <a:t>空間微分の離散化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ボックス 2"/>
              <p:cNvSpPr txBox="1"/>
              <p:nvPr/>
            </p:nvSpPr>
            <p:spPr>
              <a:xfrm>
                <a:off x="323528" y="1465620"/>
                <a:ext cx="7704856" cy="110799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36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kumimoji="1" lang="en-US" altLang="ja-JP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36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ja-JP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h𝑓</m:t>
                          </m:r>
                        </m:e>
                        <m:sup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ja-JP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ja-JP" sz="3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ja-JP" sz="3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ja-JP" sz="36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altLang="ja-JP" sz="3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altLang="ja-JP" sz="36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kumimoji="1" lang="en-US" altLang="ja-JP" sz="36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kumimoji="1" lang="en-US" altLang="ja-JP" sz="3600" b="0" i="1" smtClean="0">
                          <a:latin typeface="Cambria Math" panose="02040503050406030204" pitchFamily="18" charset="0"/>
                        </a:rPr>
                        <m:t>′′(</m:t>
                      </m:r>
                      <m:r>
                        <a:rPr kumimoji="1" lang="en-US" altLang="ja-JP" sz="36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kumimoji="1" lang="en-US" altLang="ja-JP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ja-JP" altLang="en-US" sz="3600" dirty="0"/>
              </a:p>
            </p:txBody>
          </p:sp>
        </mc:Choice>
        <mc:Fallback xmlns="">
          <p:sp>
            <p:nvSpPr>
              <p:cNvPr id="3" name="テキスト ボックス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1465620"/>
                <a:ext cx="7704856" cy="1107996"/>
              </a:xfrm>
              <a:prstGeom prst="rect">
                <a:avLst/>
              </a:prstGeom>
              <a:blipFill>
                <a:blip r:embed="rId2"/>
                <a:stretch>
                  <a:fillRect b="-1123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テキスト ボックス 3"/>
          <p:cNvSpPr txBox="1"/>
          <p:nvPr/>
        </p:nvSpPr>
        <p:spPr>
          <a:xfrm>
            <a:off x="323528" y="1177588"/>
            <a:ext cx="44935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テイラー展開を二次まで考える</a:t>
            </a:r>
            <a:endParaRPr kumimoji="1" lang="ja-JP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/>
              <p:cNvSpPr txBox="1"/>
              <p:nvPr/>
            </p:nvSpPr>
            <p:spPr>
              <a:xfrm>
                <a:off x="323528" y="2761764"/>
                <a:ext cx="7704856" cy="110799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36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kumimoji="1" lang="en-US" altLang="ja-JP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36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ja-JP" sz="3600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h𝑓</m:t>
                          </m:r>
                        </m:e>
                        <m:sup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ja-JP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ja-JP" sz="3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ja-JP" sz="3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ja-JP" sz="36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altLang="ja-JP" sz="3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altLang="ja-JP" sz="36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kumimoji="1" lang="en-US" altLang="ja-JP" sz="36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kumimoji="1" lang="en-US" altLang="ja-JP" sz="3600" b="0" i="1" smtClean="0">
                          <a:latin typeface="Cambria Math" panose="02040503050406030204" pitchFamily="18" charset="0"/>
                        </a:rPr>
                        <m:t>′′(</m:t>
                      </m:r>
                      <m:r>
                        <a:rPr kumimoji="1" lang="en-US" altLang="ja-JP" sz="36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kumimoji="1" lang="en-US" altLang="ja-JP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ja-JP" altLang="en-US" sz="3600" dirty="0"/>
              </a:p>
            </p:txBody>
          </p:sp>
        </mc:Choice>
        <mc:Fallback xmlns="">
          <p:sp>
            <p:nvSpPr>
              <p:cNvPr id="5" name="テキスト ボックス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2761764"/>
                <a:ext cx="7704856" cy="1107996"/>
              </a:xfrm>
              <a:prstGeom prst="rect">
                <a:avLst/>
              </a:prstGeom>
              <a:blipFill>
                <a:blip r:embed="rId3"/>
                <a:stretch>
                  <a:fillRect b="-1123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テキスト ボックス 5"/>
              <p:cNvSpPr txBox="1"/>
              <p:nvPr/>
            </p:nvSpPr>
            <p:spPr>
              <a:xfrm>
                <a:off x="827584" y="4777988"/>
                <a:ext cx="7704856" cy="114531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1" lang="en-US" altLang="ja-JP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36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kumimoji="1" lang="en-US" altLang="ja-JP" sz="3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kumimoji="1" lang="en-US" altLang="ja-JP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3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kumimoji="1" lang="en-US" altLang="ja-JP" sz="3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ja-JP" sz="3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kumimoji="1" lang="en-US" altLang="ja-JP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ja-JP" sz="3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kumimoji="1" lang="en-US" altLang="ja-JP" sz="36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kumimoji="1" lang="en-US" altLang="ja-JP" sz="36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d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kumimoji="1" lang="en-US" altLang="ja-JP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ja-JP" sz="3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p>
                            <m:sSupPr>
                              <m:ctrlPr>
                                <a:rPr kumimoji="1" lang="en-US" altLang="ja-JP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36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kumimoji="1" lang="en-US" altLang="ja-JP" sz="3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kumimoji="1" lang="ja-JP" altLang="en-US" sz="3600" dirty="0"/>
              </a:p>
            </p:txBody>
          </p:sp>
        </mc:Choice>
        <mc:Fallback xmlns="">
          <p:sp>
            <p:nvSpPr>
              <p:cNvPr id="6" name="テキスト ボックス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584" y="4777988"/>
                <a:ext cx="7704856" cy="1145314"/>
              </a:xfrm>
              <a:prstGeom prst="rect">
                <a:avLst/>
              </a:prstGeom>
              <a:blipFill>
                <a:blip r:embed="rId4"/>
                <a:stretch>
                  <a:fillRect b="-989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正方形/長方形 6"/>
              <p:cNvSpPr/>
              <p:nvPr/>
            </p:nvSpPr>
            <p:spPr>
              <a:xfrm>
                <a:off x="2339752" y="3985900"/>
                <a:ext cx="1224136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320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ja-JP" sz="3200" b="0" i="1" smtClean="0">
                          <a:latin typeface="Cambria Math" panose="02040503050406030204" pitchFamily="18" charset="0"/>
                        </a:rPr>
                        <m:t>′</m:t>
                      </m:r>
                      <m:d>
                        <m:dPr>
                          <m:ctrlPr>
                            <a:rPr lang="en-US" altLang="ja-JP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3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ja-JP" altLang="en-US" sz="3200" dirty="0"/>
              </a:p>
            </p:txBody>
          </p:sp>
        </mc:Choice>
        <mc:Fallback xmlns="">
          <p:sp>
            <p:nvSpPr>
              <p:cNvPr id="7" name="正方形/長方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9752" y="3985900"/>
                <a:ext cx="1224136" cy="584775"/>
              </a:xfrm>
              <a:prstGeom prst="rect">
                <a:avLst/>
              </a:prstGeom>
              <a:blipFill>
                <a:blip r:embed="rId5"/>
                <a:stretch>
                  <a:fillRect l="-1020" b="-2127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下矢印 7"/>
          <p:cNvSpPr/>
          <p:nvPr/>
        </p:nvSpPr>
        <p:spPr>
          <a:xfrm>
            <a:off x="1619672" y="3922603"/>
            <a:ext cx="720080" cy="762384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3347864" y="4057908"/>
            <a:ext cx="20882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/>
              <a:t>を消去</a:t>
            </a:r>
            <a:endParaRPr lang="en-US" altLang="ja-JP" sz="2400" dirty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4067944" y="6146140"/>
            <a:ext cx="2698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dirty="0"/>
              <a:t>二次の中央差分</a:t>
            </a:r>
            <a:endParaRPr kumimoji="1" lang="ja-JP" altLang="en-US" sz="2800" dirty="0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91F23794-B58E-4343-A381-35D8CC42368C}"/>
              </a:ext>
            </a:extLst>
          </p:cNvPr>
          <p:cNvSpPr/>
          <p:nvPr/>
        </p:nvSpPr>
        <p:spPr>
          <a:xfrm>
            <a:off x="2411760" y="4777988"/>
            <a:ext cx="5832648" cy="12241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91F23794-B58E-4343-A381-35D8CC42368C}"/>
              </a:ext>
            </a:extLst>
          </p:cNvPr>
          <p:cNvSpPr/>
          <p:nvPr/>
        </p:nvSpPr>
        <p:spPr>
          <a:xfrm>
            <a:off x="971600" y="4777988"/>
            <a:ext cx="1080120" cy="1224136"/>
          </a:xfrm>
          <a:prstGeom prst="rect">
            <a:avLst/>
          </a:prstGeom>
          <a:noFill/>
          <a:ln w="38100">
            <a:solidFill>
              <a:srgbClr val="0118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683568" y="614614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/>
              <a:t>二階微分</a:t>
            </a:r>
          </a:p>
        </p:txBody>
      </p:sp>
    </p:spTree>
    <p:extLst>
      <p:ext uri="{BB962C8B-B14F-4D97-AF65-F5344CB8AC3E}">
        <p14:creationId xmlns:p14="http://schemas.microsoft.com/office/powerpoint/2010/main" val="26395379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EBBA5FB3-4966-0942-9959-459A884C70B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-108520" y="116632"/>
            <a:ext cx="9144000" cy="754062"/>
          </a:xfrm>
        </p:spPr>
        <p:txBody>
          <a:bodyPr/>
          <a:lstStyle/>
          <a:p>
            <a:r>
              <a:rPr kumimoji="1" lang="ja-JP" altLang="en-US" dirty="0"/>
              <a:t>本講義で学ぶこと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8B15F35E-AE7B-C846-9631-C6364E6CBCAA}"/>
              </a:ext>
            </a:extLst>
          </p:cNvPr>
          <p:cNvSpPr txBox="1"/>
          <p:nvPr/>
        </p:nvSpPr>
        <p:spPr>
          <a:xfrm>
            <a:off x="539552" y="1412776"/>
            <a:ext cx="4288353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dirty="0"/>
              <a:t>数値シミュレーション</a:t>
            </a:r>
            <a:endParaRPr lang="en-US" altLang="ja-JP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ja-JP" altLang="en-US" sz="3200" dirty="0"/>
              <a:t>差分化</a:t>
            </a:r>
            <a:endParaRPr kumimoji="1" lang="en-US" altLang="ja-JP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ja-JP" altLang="en-US" sz="3200" dirty="0"/>
              <a:t>弾道計算</a:t>
            </a:r>
            <a:endParaRPr kumimoji="1" lang="en-US" altLang="ja-JP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ja-JP" altLang="en-US" sz="3200" dirty="0"/>
              <a:t>反応拡散方程式</a:t>
            </a:r>
            <a:endParaRPr kumimoji="1" lang="en-US" altLang="ja-JP" sz="3200" dirty="0"/>
          </a:p>
        </p:txBody>
      </p:sp>
    </p:spTree>
    <p:extLst>
      <p:ext uri="{BB962C8B-B14F-4D97-AF65-F5344CB8AC3E}">
        <p14:creationId xmlns:p14="http://schemas.microsoft.com/office/powerpoint/2010/main" val="24789463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9D8A0D26-7632-0C4D-B870-FF4CF215CA7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200293"/>
            <a:ext cx="9144000" cy="754062"/>
          </a:xfrm>
        </p:spPr>
        <p:txBody>
          <a:bodyPr/>
          <a:lstStyle/>
          <a:p>
            <a:r>
              <a:rPr lang="ja-JP" altLang="en-US" dirty="0"/>
              <a:t>時間発展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893CB48F-6C50-054F-B56A-3724535CA0DF}"/>
                  </a:ext>
                </a:extLst>
              </p:cNvPr>
              <p:cNvSpPr txBox="1"/>
              <p:nvPr/>
            </p:nvSpPr>
            <p:spPr>
              <a:xfrm>
                <a:off x="2611120" y="1132840"/>
                <a:ext cx="3789680" cy="148220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4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4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4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kumimoji="1" lang="en-US" altLang="ja-JP" sz="4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4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kumimoji="1" lang="en-US" altLang="ja-JP" sz="4800" b="0" i="1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kumimoji="1" lang="en-US" altLang="ja-JP" sz="48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𝜅</m:t>
                      </m:r>
                      <m:f>
                        <m:fPr>
                          <m:ctrlPr>
                            <a:rPr kumimoji="1" lang="en-US" altLang="ja-JP" sz="4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1" lang="en-US" altLang="ja-JP" sz="48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48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kumimoji="1" lang="en-US" altLang="ja-JP" sz="48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1" lang="en-US" altLang="ja-JP" sz="4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sSup>
                            <m:sSupPr>
                              <m:ctrlPr>
                                <a:rPr kumimoji="1" lang="en-US" altLang="ja-JP" sz="48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48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kumimoji="1" lang="en-US" altLang="ja-JP" sz="48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kumimoji="1" lang="en-US" altLang="ja-JP" sz="48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kumimoji="1" lang="ja-JP" altLang="en-US" sz="4800"/>
              </a:p>
            </p:txBody>
          </p:sp>
        </mc:Choice>
        <mc:Fallback xmlns=""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893CB48F-6C50-054F-B56A-3724535CA0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120" y="1132840"/>
                <a:ext cx="3789680" cy="1482201"/>
              </a:xfrm>
              <a:prstGeom prst="rect">
                <a:avLst/>
              </a:prstGeom>
              <a:blipFill>
                <a:blip r:embed="rId2"/>
                <a:stretch>
                  <a:fillRect l="-1003" r="-334" b="-1271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DE3BDD33-10B6-C94F-B70B-127BA841F22C}"/>
              </a:ext>
            </a:extLst>
          </p:cNvPr>
          <p:cNvSpPr/>
          <p:nvPr/>
        </p:nvSpPr>
        <p:spPr>
          <a:xfrm>
            <a:off x="2682240" y="1259840"/>
            <a:ext cx="904240" cy="144272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FDE8482A-C854-5A40-9108-D25CC8279952}"/>
              </a:ext>
            </a:extLst>
          </p:cNvPr>
          <p:cNvSpPr/>
          <p:nvPr/>
        </p:nvSpPr>
        <p:spPr>
          <a:xfrm>
            <a:off x="5151120" y="1168400"/>
            <a:ext cx="1168400" cy="154432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93BE3C78-48B9-B74B-9DB5-75AA5AA4CA7E}"/>
              </a:ext>
            </a:extLst>
          </p:cNvPr>
          <p:cNvSpPr txBox="1"/>
          <p:nvPr/>
        </p:nvSpPr>
        <p:spPr>
          <a:xfrm>
            <a:off x="711200" y="2783840"/>
            <a:ext cx="30059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/>
              <a:t>ある場所の時間変化量は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B627ACCA-3862-774D-B35A-82D9123C603D}"/>
              </a:ext>
            </a:extLst>
          </p:cNvPr>
          <p:cNvSpPr txBox="1"/>
          <p:nvPr/>
        </p:nvSpPr>
        <p:spPr>
          <a:xfrm>
            <a:off x="4599166" y="2783840"/>
            <a:ext cx="45448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/>
              <a:t>まわりの平均との差をへらそうとする</a:t>
            </a:r>
          </a:p>
        </p:txBody>
      </p: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46075D23-2CFB-1B40-8153-9B1420C694A3}"/>
              </a:ext>
            </a:extLst>
          </p:cNvPr>
          <p:cNvCxnSpPr>
            <a:cxnSpLocks/>
          </p:cNvCxnSpPr>
          <p:nvPr/>
        </p:nvCxnSpPr>
        <p:spPr>
          <a:xfrm>
            <a:off x="254680" y="3475256"/>
            <a:ext cx="0" cy="23042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CEF773EB-3EA6-EF4B-9707-C1E6CC5B9302}"/>
              </a:ext>
            </a:extLst>
          </p:cNvPr>
          <p:cNvCxnSpPr>
            <a:cxnSpLocks/>
          </p:cNvCxnSpPr>
          <p:nvPr/>
        </p:nvCxnSpPr>
        <p:spPr>
          <a:xfrm>
            <a:off x="2558936" y="3475256"/>
            <a:ext cx="0" cy="23042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AD9C575F-5F21-E444-855D-991E5022D5B6}"/>
              </a:ext>
            </a:extLst>
          </p:cNvPr>
          <p:cNvCxnSpPr>
            <a:cxnSpLocks/>
          </p:cNvCxnSpPr>
          <p:nvPr/>
        </p:nvCxnSpPr>
        <p:spPr>
          <a:xfrm>
            <a:off x="542712" y="3475256"/>
            <a:ext cx="0" cy="23042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F3474387-93A9-9741-8428-7CA00F042946}"/>
              </a:ext>
            </a:extLst>
          </p:cNvPr>
          <p:cNvCxnSpPr>
            <a:cxnSpLocks/>
          </p:cNvCxnSpPr>
          <p:nvPr/>
        </p:nvCxnSpPr>
        <p:spPr>
          <a:xfrm>
            <a:off x="830744" y="3475256"/>
            <a:ext cx="0" cy="23042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8AED3F19-A5FD-F34B-9E39-4C1FCBAE2E3B}"/>
              </a:ext>
            </a:extLst>
          </p:cNvPr>
          <p:cNvCxnSpPr>
            <a:cxnSpLocks/>
          </p:cNvCxnSpPr>
          <p:nvPr/>
        </p:nvCxnSpPr>
        <p:spPr>
          <a:xfrm>
            <a:off x="1118776" y="3475256"/>
            <a:ext cx="0" cy="23042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9A48885C-AA2D-E843-BA4B-3C3613AB89DD}"/>
              </a:ext>
            </a:extLst>
          </p:cNvPr>
          <p:cNvCxnSpPr>
            <a:cxnSpLocks/>
          </p:cNvCxnSpPr>
          <p:nvPr/>
        </p:nvCxnSpPr>
        <p:spPr>
          <a:xfrm>
            <a:off x="1406808" y="3475256"/>
            <a:ext cx="0" cy="23042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FC289F9C-10F1-9242-8EE7-3894F5D45058}"/>
              </a:ext>
            </a:extLst>
          </p:cNvPr>
          <p:cNvCxnSpPr>
            <a:cxnSpLocks/>
          </p:cNvCxnSpPr>
          <p:nvPr/>
        </p:nvCxnSpPr>
        <p:spPr>
          <a:xfrm>
            <a:off x="1694840" y="3475256"/>
            <a:ext cx="0" cy="23042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C36B2F5F-9272-744B-A75E-9B86C0C9C09A}"/>
              </a:ext>
            </a:extLst>
          </p:cNvPr>
          <p:cNvCxnSpPr>
            <a:cxnSpLocks/>
          </p:cNvCxnSpPr>
          <p:nvPr/>
        </p:nvCxnSpPr>
        <p:spPr>
          <a:xfrm>
            <a:off x="1982872" y="3475256"/>
            <a:ext cx="0" cy="23042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コネクタ 15">
            <a:extLst>
              <a:ext uri="{FF2B5EF4-FFF2-40B4-BE49-F238E27FC236}">
                <a16:creationId xmlns:a16="http://schemas.microsoft.com/office/drawing/2014/main" id="{C7096B0C-DF22-C44E-B9EA-79D74D2DFBDC}"/>
              </a:ext>
            </a:extLst>
          </p:cNvPr>
          <p:cNvCxnSpPr>
            <a:cxnSpLocks/>
          </p:cNvCxnSpPr>
          <p:nvPr/>
        </p:nvCxnSpPr>
        <p:spPr>
          <a:xfrm>
            <a:off x="2270904" y="3475256"/>
            <a:ext cx="0" cy="23042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コネクタ 16">
            <a:extLst>
              <a:ext uri="{FF2B5EF4-FFF2-40B4-BE49-F238E27FC236}">
                <a16:creationId xmlns:a16="http://schemas.microsoft.com/office/drawing/2014/main" id="{867300ED-34F1-304B-BEDC-7E40BB5E3BF7}"/>
              </a:ext>
            </a:extLst>
          </p:cNvPr>
          <p:cNvCxnSpPr/>
          <p:nvPr/>
        </p:nvCxnSpPr>
        <p:spPr>
          <a:xfrm>
            <a:off x="254680" y="3475256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コネクタ 17">
            <a:extLst>
              <a:ext uri="{FF2B5EF4-FFF2-40B4-BE49-F238E27FC236}">
                <a16:creationId xmlns:a16="http://schemas.microsoft.com/office/drawing/2014/main" id="{462A07E8-332D-E347-96E4-DB034414E15A}"/>
              </a:ext>
            </a:extLst>
          </p:cNvPr>
          <p:cNvCxnSpPr/>
          <p:nvPr/>
        </p:nvCxnSpPr>
        <p:spPr>
          <a:xfrm>
            <a:off x="254680" y="3763288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コネクタ 18">
            <a:extLst>
              <a:ext uri="{FF2B5EF4-FFF2-40B4-BE49-F238E27FC236}">
                <a16:creationId xmlns:a16="http://schemas.microsoft.com/office/drawing/2014/main" id="{0A0D9E00-8F85-744E-8A09-46B702C82908}"/>
              </a:ext>
            </a:extLst>
          </p:cNvPr>
          <p:cNvCxnSpPr/>
          <p:nvPr/>
        </p:nvCxnSpPr>
        <p:spPr>
          <a:xfrm>
            <a:off x="254680" y="4051320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コネクタ 19">
            <a:extLst>
              <a:ext uri="{FF2B5EF4-FFF2-40B4-BE49-F238E27FC236}">
                <a16:creationId xmlns:a16="http://schemas.microsoft.com/office/drawing/2014/main" id="{AC7B243D-DB5E-1F48-B9D2-04DD6304153D}"/>
              </a:ext>
            </a:extLst>
          </p:cNvPr>
          <p:cNvCxnSpPr/>
          <p:nvPr/>
        </p:nvCxnSpPr>
        <p:spPr>
          <a:xfrm>
            <a:off x="254680" y="4339352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コネクタ 20">
            <a:extLst>
              <a:ext uri="{FF2B5EF4-FFF2-40B4-BE49-F238E27FC236}">
                <a16:creationId xmlns:a16="http://schemas.microsoft.com/office/drawing/2014/main" id="{445123B1-A603-4F41-B0E4-C3810F82B603}"/>
              </a:ext>
            </a:extLst>
          </p:cNvPr>
          <p:cNvCxnSpPr/>
          <p:nvPr/>
        </p:nvCxnSpPr>
        <p:spPr>
          <a:xfrm>
            <a:off x="254680" y="4627384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コネクタ 21">
            <a:extLst>
              <a:ext uri="{FF2B5EF4-FFF2-40B4-BE49-F238E27FC236}">
                <a16:creationId xmlns:a16="http://schemas.microsoft.com/office/drawing/2014/main" id="{6B5FCF53-B411-714A-9935-14C77BE40164}"/>
              </a:ext>
            </a:extLst>
          </p:cNvPr>
          <p:cNvCxnSpPr/>
          <p:nvPr/>
        </p:nvCxnSpPr>
        <p:spPr>
          <a:xfrm>
            <a:off x="254680" y="4915416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コネクタ 22">
            <a:extLst>
              <a:ext uri="{FF2B5EF4-FFF2-40B4-BE49-F238E27FC236}">
                <a16:creationId xmlns:a16="http://schemas.microsoft.com/office/drawing/2014/main" id="{ACFC01E4-0D4E-8C46-BDDC-4DFA007D6214}"/>
              </a:ext>
            </a:extLst>
          </p:cNvPr>
          <p:cNvCxnSpPr/>
          <p:nvPr/>
        </p:nvCxnSpPr>
        <p:spPr>
          <a:xfrm>
            <a:off x="254680" y="5203448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コネクタ 23">
            <a:extLst>
              <a:ext uri="{FF2B5EF4-FFF2-40B4-BE49-F238E27FC236}">
                <a16:creationId xmlns:a16="http://schemas.microsoft.com/office/drawing/2014/main" id="{7F5385D8-39F9-A14C-9C93-B649AA2846BB}"/>
              </a:ext>
            </a:extLst>
          </p:cNvPr>
          <p:cNvCxnSpPr/>
          <p:nvPr/>
        </p:nvCxnSpPr>
        <p:spPr>
          <a:xfrm>
            <a:off x="254680" y="5491480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コネクタ 24">
            <a:extLst>
              <a:ext uri="{FF2B5EF4-FFF2-40B4-BE49-F238E27FC236}">
                <a16:creationId xmlns:a16="http://schemas.microsoft.com/office/drawing/2014/main" id="{6AACE48B-122B-0947-A5C0-106B63B664EB}"/>
              </a:ext>
            </a:extLst>
          </p:cNvPr>
          <p:cNvCxnSpPr/>
          <p:nvPr/>
        </p:nvCxnSpPr>
        <p:spPr>
          <a:xfrm>
            <a:off x="254680" y="5779512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6AFB87B2-E186-014A-BBBC-C3DAADB326FC}"/>
              </a:ext>
            </a:extLst>
          </p:cNvPr>
          <p:cNvSpPr/>
          <p:nvPr/>
        </p:nvSpPr>
        <p:spPr>
          <a:xfrm>
            <a:off x="254680" y="5491480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E00716D3-3664-E047-8110-AF66B10A3EE2}"/>
              </a:ext>
            </a:extLst>
          </p:cNvPr>
          <p:cNvSpPr/>
          <p:nvPr/>
        </p:nvSpPr>
        <p:spPr>
          <a:xfrm>
            <a:off x="2270904" y="5491480"/>
            <a:ext cx="288032" cy="2880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513475D9-53CF-B54D-B14F-2C1D51CDC547}"/>
              </a:ext>
            </a:extLst>
          </p:cNvPr>
          <p:cNvSpPr/>
          <p:nvPr/>
        </p:nvSpPr>
        <p:spPr>
          <a:xfrm>
            <a:off x="1982872" y="5491480"/>
            <a:ext cx="288032" cy="2880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A96F8736-C926-5A4F-9CF9-C556FE62086C}"/>
              </a:ext>
            </a:extLst>
          </p:cNvPr>
          <p:cNvSpPr/>
          <p:nvPr/>
        </p:nvSpPr>
        <p:spPr>
          <a:xfrm>
            <a:off x="1694840" y="5491480"/>
            <a:ext cx="288032" cy="2880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F875A3B5-260B-1647-A37A-0DAA82E96922}"/>
              </a:ext>
            </a:extLst>
          </p:cNvPr>
          <p:cNvSpPr/>
          <p:nvPr/>
        </p:nvSpPr>
        <p:spPr>
          <a:xfrm>
            <a:off x="1406808" y="5491480"/>
            <a:ext cx="288032" cy="2880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F5AE2716-B618-D245-B6AD-477CA63CE253}"/>
              </a:ext>
            </a:extLst>
          </p:cNvPr>
          <p:cNvSpPr/>
          <p:nvPr/>
        </p:nvSpPr>
        <p:spPr>
          <a:xfrm>
            <a:off x="1118776" y="5491480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>
            <a:extLst>
              <a:ext uri="{FF2B5EF4-FFF2-40B4-BE49-F238E27FC236}">
                <a16:creationId xmlns:a16="http://schemas.microsoft.com/office/drawing/2014/main" id="{CBC828B9-FB6D-B246-A06E-537DED52112D}"/>
              </a:ext>
            </a:extLst>
          </p:cNvPr>
          <p:cNvSpPr/>
          <p:nvPr/>
        </p:nvSpPr>
        <p:spPr>
          <a:xfrm>
            <a:off x="830744" y="5491480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>
            <a:extLst>
              <a:ext uri="{FF2B5EF4-FFF2-40B4-BE49-F238E27FC236}">
                <a16:creationId xmlns:a16="http://schemas.microsoft.com/office/drawing/2014/main" id="{3D1096E1-1C69-EB49-8AF5-6DF220FAC10E}"/>
              </a:ext>
            </a:extLst>
          </p:cNvPr>
          <p:cNvSpPr/>
          <p:nvPr/>
        </p:nvSpPr>
        <p:spPr>
          <a:xfrm>
            <a:off x="542712" y="5491480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>
            <a:extLst>
              <a:ext uri="{FF2B5EF4-FFF2-40B4-BE49-F238E27FC236}">
                <a16:creationId xmlns:a16="http://schemas.microsoft.com/office/drawing/2014/main" id="{3C446453-0655-B740-866C-7274974355E3}"/>
              </a:ext>
            </a:extLst>
          </p:cNvPr>
          <p:cNvSpPr/>
          <p:nvPr/>
        </p:nvSpPr>
        <p:spPr>
          <a:xfrm>
            <a:off x="254680" y="5203448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>
            <a:extLst>
              <a:ext uri="{FF2B5EF4-FFF2-40B4-BE49-F238E27FC236}">
                <a16:creationId xmlns:a16="http://schemas.microsoft.com/office/drawing/2014/main" id="{166CAB2F-69B7-5B40-A60B-9AFEC26D85A0}"/>
              </a:ext>
            </a:extLst>
          </p:cNvPr>
          <p:cNvSpPr/>
          <p:nvPr/>
        </p:nvSpPr>
        <p:spPr>
          <a:xfrm>
            <a:off x="2270904" y="5203448"/>
            <a:ext cx="288032" cy="2880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>
            <a:extLst>
              <a:ext uri="{FF2B5EF4-FFF2-40B4-BE49-F238E27FC236}">
                <a16:creationId xmlns:a16="http://schemas.microsoft.com/office/drawing/2014/main" id="{12D97AAA-FAFD-424B-84CF-30377F3E03C0}"/>
              </a:ext>
            </a:extLst>
          </p:cNvPr>
          <p:cNvSpPr/>
          <p:nvPr/>
        </p:nvSpPr>
        <p:spPr>
          <a:xfrm>
            <a:off x="1982872" y="5203448"/>
            <a:ext cx="288032" cy="2880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36">
            <a:extLst>
              <a:ext uri="{FF2B5EF4-FFF2-40B4-BE49-F238E27FC236}">
                <a16:creationId xmlns:a16="http://schemas.microsoft.com/office/drawing/2014/main" id="{3E0C0410-05BB-9447-A031-98AA6E386854}"/>
              </a:ext>
            </a:extLst>
          </p:cNvPr>
          <p:cNvSpPr/>
          <p:nvPr/>
        </p:nvSpPr>
        <p:spPr>
          <a:xfrm>
            <a:off x="1694840" y="5203448"/>
            <a:ext cx="288032" cy="2880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37">
            <a:extLst>
              <a:ext uri="{FF2B5EF4-FFF2-40B4-BE49-F238E27FC236}">
                <a16:creationId xmlns:a16="http://schemas.microsoft.com/office/drawing/2014/main" id="{2B01BAE5-DE83-8449-A8AF-786553D11845}"/>
              </a:ext>
            </a:extLst>
          </p:cNvPr>
          <p:cNvSpPr/>
          <p:nvPr/>
        </p:nvSpPr>
        <p:spPr>
          <a:xfrm>
            <a:off x="1406808" y="5203448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38">
            <a:extLst>
              <a:ext uri="{FF2B5EF4-FFF2-40B4-BE49-F238E27FC236}">
                <a16:creationId xmlns:a16="http://schemas.microsoft.com/office/drawing/2014/main" id="{02CD0BE7-AA54-8549-A415-3C0F821C880E}"/>
              </a:ext>
            </a:extLst>
          </p:cNvPr>
          <p:cNvSpPr/>
          <p:nvPr/>
        </p:nvSpPr>
        <p:spPr>
          <a:xfrm>
            <a:off x="1118776" y="5203448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正方形/長方形 39">
            <a:extLst>
              <a:ext uri="{FF2B5EF4-FFF2-40B4-BE49-F238E27FC236}">
                <a16:creationId xmlns:a16="http://schemas.microsoft.com/office/drawing/2014/main" id="{C1845147-A4E0-A84E-8DFA-99B53382044A}"/>
              </a:ext>
            </a:extLst>
          </p:cNvPr>
          <p:cNvSpPr/>
          <p:nvPr/>
        </p:nvSpPr>
        <p:spPr>
          <a:xfrm>
            <a:off x="830744" y="5203448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正方形/長方形 40">
            <a:extLst>
              <a:ext uri="{FF2B5EF4-FFF2-40B4-BE49-F238E27FC236}">
                <a16:creationId xmlns:a16="http://schemas.microsoft.com/office/drawing/2014/main" id="{B03D9C0E-0608-7341-9A53-9272D3A26FDA}"/>
              </a:ext>
            </a:extLst>
          </p:cNvPr>
          <p:cNvSpPr/>
          <p:nvPr/>
        </p:nvSpPr>
        <p:spPr>
          <a:xfrm>
            <a:off x="542712" y="5203448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2" name="直線コネクタ 41">
            <a:extLst>
              <a:ext uri="{FF2B5EF4-FFF2-40B4-BE49-F238E27FC236}">
                <a16:creationId xmlns:a16="http://schemas.microsoft.com/office/drawing/2014/main" id="{92CC12D1-4EEE-064F-B6EF-31899CEA2427}"/>
              </a:ext>
            </a:extLst>
          </p:cNvPr>
          <p:cNvCxnSpPr/>
          <p:nvPr/>
        </p:nvCxnSpPr>
        <p:spPr>
          <a:xfrm>
            <a:off x="254680" y="4627384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コネクタ 42">
            <a:extLst>
              <a:ext uri="{FF2B5EF4-FFF2-40B4-BE49-F238E27FC236}">
                <a16:creationId xmlns:a16="http://schemas.microsoft.com/office/drawing/2014/main" id="{3C425652-E2D3-CA40-BAE8-AE3939C6342B}"/>
              </a:ext>
            </a:extLst>
          </p:cNvPr>
          <p:cNvCxnSpPr/>
          <p:nvPr/>
        </p:nvCxnSpPr>
        <p:spPr>
          <a:xfrm>
            <a:off x="254680" y="4915416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コネクタ 43">
            <a:extLst>
              <a:ext uri="{FF2B5EF4-FFF2-40B4-BE49-F238E27FC236}">
                <a16:creationId xmlns:a16="http://schemas.microsoft.com/office/drawing/2014/main" id="{2D6B12A5-9D40-CB47-A72C-7285506D52C9}"/>
              </a:ext>
            </a:extLst>
          </p:cNvPr>
          <p:cNvCxnSpPr/>
          <p:nvPr/>
        </p:nvCxnSpPr>
        <p:spPr>
          <a:xfrm>
            <a:off x="254680" y="5203448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正方形/長方形 44">
            <a:extLst>
              <a:ext uri="{FF2B5EF4-FFF2-40B4-BE49-F238E27FC236}">
                <a16:creationId xmlns:a16="http://schemas.microsoft.com/office/drawing/2014/main" id="{5660C195-88A1-904F-8CB9-B0062BFEA789}"/>
              </a:ext>
            </a:extLst>
          </p:cNvPr>
          <p:cNvSpPr/>
          <p:nvPr/>
        </p:nvSpPr>
        <p:spPr>
          <a:xfrm>
            <a:off x="254680" y="4915416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正方形/長方形 45">
            <a:extLst>
              <a:ext uri="{FF2B5EF4-FFF2-40B4-BE49-F238E27FC236}">
                <a16:creationId xmlns:a16="http://schemas.microsoft.com/office/drawing/2014/main" id="{3C55EB5C-CA10-B646-A812-530985F834B1}"/>
              </a:ext>
            </a:extLst>
          </p:cNvPr>
          <p:cNvSpPr/>
          <p:nvPr/>
        </p:nvSpPr>
        <p:spPr>
          <a:xfrm>
            <a:off x="2270904" y="4915416"/>
            <a:ext cx="288032" cy="2880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正方形/長方形 46">
            <a:extLst>
              <a:ext uri="{FF2B5EF4-FFF2-40B4-BE49-F238E27FC236}">
                <a16:creationId xmlns:a16="http://schemas.microsoft.com/office/drawing/2014/main" id="{F4501785-A5F6-4640-AC97-973D50B6695F}"/>
              </a:ext>
            </a:extLst>
          </p:cNvPr>
          <p:cNvSpPr/>
          <p:nvPr/>
        </p:nvSpPr>
        <p:spPr>
          <a:xfrm>
            <a:off x="1982872" y="4915416"/>
            <a:ext cx="288032" cy="2880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正方形/長方形 47">
            <a:extLst>
              <a:ext uri="{FF2B5EF4-FFF2-40B4-BE49-F238E27FC236}">
                <a16:creationId xmlns:a16="http://schemas.microsoft.com/office/drawing/2014/main" id="{8A1ECBCB-88F9-8048-AD18-8AE082C855A1}"/>
              </a:ext>
            </a:extLst>
          </p:cNvPr>
          <p:cNvSpPr/>
          <p:nvPr/>
        </p:nvSpPr>
        <p:spPr>
          <a:xfrm>
            <a:off x="1694840" y="4915416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正方形/長方形 48">
            <a:extLst>
              <a:ext uri="{FF2B5EF4-FFF2-40B4-BE49-F238E27FC236}">
                <a16:creationId xmlns:a16="http://schemas.microsoft.com/office/drawing/2014/main" id="{DB13F4A1-3873-934C-B653-5C50FD66A8CA}"/>
              </a:ext>
            </a:extLst>
          </p:cNvPr>
          <p:cNvSpPr/>
          <p:nvPr/>
        </p:nvSpPr>
        <p:spPr>
          <a:xfrm>
            <a:off x="1406808" y="4915416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正方形/長方形 49">
            <a:extLst>
              <a:ext uri="{FF2B5EF4-FFF2-40B4-BE49-F238E27FC236}">
                <a16:creationId xmlns:a16="http://schemas.microsoft.com/office/drawing/2014/main" id="{87FBF0B5-79EE-B040-AEFC-562C7A88F3F7}"/>
              </a:ext>
            </a:extLst>
          </p:cNvPr>
          <p:cNvSpPr/>
          <p:nvPr/>
        </p:nvSpPr>
        <p:spPr>
          <a:xfrm>
            <a:off x="1118776" y="4915416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正方形/長方形 50">
            <a:extLst>
              <a:ext uri="{FF2B5EF4-FFF2-40B4-BE49-F238E27FC236}">
                <a16:creationId xmlns:a16="http://schemas.microsoft.com/office/drawing/2014/main" id="{6F825631-18C2-D840-A288-B0AAD368C4E1}"/>
              </a:ext>
            </a:extLst>
          </p:cNvPr>
          <p:cNvSpPr/>
          <p:nvPr/>
        </p:nvSpPr>
        <p:spPr>
          <a:xfrm>
            <a:off x="830744" y="4915416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正方形/長方形 51">
            <a:extLst>
              <a:ext uri="{FF2B5EF4-FFF2-40B4-BE49-F238E27FC236}">
                <a16:creationId xmlns:a16="http://schemas.microsoft.com/office/drawing/2014/main" id="{69BC5F60-B78E-E64E-A59F-81CB2F4710E2}"/>
              </a:ext>
            </a:extLst>
          </p:cNvPr>
          <p:cNvSpPr/>
          <p:nvPr/>
        </p:nvSpPr>
        <p:spPr>
          <a:xfrm>
            <a:off x="542712" y="4915416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正方形/長方形 52">
            <a:extLst>
              <a:ext uri="{FF2B5EF4-FFF2-40B4-BE49-F238E27FC236}">
                <a16:creationId xmlns:a16="http://schemas.microsoft.com/office/drawing/2014/main" id="{FFF9A49D-5DFE-AC48-8E63-C26C0653DE5B}"/>
              </a:ext>
            </a:extLst>
          </p:cNvPr>
          <p:cNvSpPr/>
          <p:nvPr/>
        </p:nvSpPr>
        <p:spPr>
          <a:xfrm>
            <a:off x="254680" y="4627384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正方形/長方形 53">
            <a:extLst>
              <a:ext uri="{FF2B5EF4-FFF2-40B4-BE49-F238E27FC236}">
                <a16:creationId xmlns:a16="http://schemas.microsoft.com/office/drawing/2014/main" id="{2884A6E7-7D02-D547-AAE5-AE9F7CA09655}"/>
              </a:ext>
            </a:extLst>
          </p:cNvPr>
          <p:cNvSpPr/>
          <p:nvPr/>
        </p:nvSpPr>
        <p:spPr>
          <a:xfrm>
            <a:off x="2270904" y="4627384"/>
            <a:ext cx="288032" cy="2880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正方形/長方形 54">
            <a:extLst>
              <a:ext uri="{FF2B5EF4-FFF2-40B4-BE49-F238E27FC236}">
                <a16:creationId xmlns:a16="http://schemas.microsoft.com/office/drawing/2014/main" id="{03019DF1-4C06-CF48-A112-1FB68A4BD58E}"/>
              </a:ext>
            </a:extLst>
          </p:cNvPr>
          <p:cNvSpPr/>
          <p:nvPr/>
        </p:nvSpPr>
        <p:spPr>
          <a:xfrm>
            <a:off x="1982872" y="4627384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正方形/長方形 55">
            <a:extLst>
              <a:ext uri="{FF2B5EF4-FFF2-40B4-BE49-F238E27FC236}">
                <a16:creationId xmlns:a16="http://schemas.microsoft.com/office/drawing/2014/main" id="{A9E01589-BB7E-5844-98BF-D48889695CBB}"/>
              </a:ext>
            </a:extLst>
          </p:cNvPr>
          <p:cNvSpPr/>
          <p:nvPr/>
        </p:nvSpPr>
        <p:spPr>
          <a:xfrm>
            <a:off x="1694840" y="4627384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正方形/長方形 56">
            <a:extLst>
              <a:ext uri="{FF2B5EF4-FFF2-40B4-BE49-F238E27FC236}">
                <a16:creationId xmlns:a16="http://schemas.microsoft.com/office/drawing/2014/main" id="{EC718181-5299-0C4C-975E-63C4FA0F3986}"/>
              </a:ext>
            </a:extLst>
          </p:cNvPr>
          <p:cNvSpPr/>
          <p:nvPr/>
        </p:nvSpPr>
        <p:spPr>
          <a:xfrm>
            <a:off x="1406808" y="4627384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正方形/長方形 57">
            <a:extLst>
              <a:ext uri="{FF2B5EF4-FFF2-40B4-BE49-F238E27FC236}">
                <a16:creationId xmlns:a16="http://schemas.microsoft.com/office/drawing/2014/main" id="{5CFB37FF-D396-C04E-B771-A842B40E9184}"/>
              </a:ext>
            </a:extLst>
          </p:cNvPr>
          <p:cNvSpPr/>
          <p:nvPr/>
        </p:nvSpPr>
        <p:spPr>
          <a:xfrm>
            <a:off x="1118776" y="4627384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正方形/長方形 58">
            <a:extLst>
              <a:ext uri="{FF2B5EF4-FFF2-40B4-BE49-F238E27FC236}">
                <a16:creationId xmlns:a16="http://schemas.microsoft.com/office/drawing/2014/main" id="{9DA57E7B-3603-C747-8B00-6B37FBD9FF79}"/>
              </a:ext>
            </a:extLst>
          </p:cNvPr>
          <p:cNvSpPr/>
          <p:nvPr/>
        </p:nvSpPr>
        <p:spPr>
          <a:xfrm>
            <a:off x="830744" y="4627384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正方形/長方形 59">
            <a:extLst>
              <a:ext uri="{FF2B5EF4-FFF2-40B4-BE49-F238E27FC236}">
                <a16:creationId xmlns:a16="http://schemas.microsoft.com/office/drawing/2014/main" id="{3D1852A0-B0B5-C54A-9EF7-F9A6CA15F89C}"/>
              </a:ext>
            </a:extLst>
          </p:cNvPr>
          <p:cNvSpPr/>
          <p:nvPr/>
        </p:nvSpPr>
        <p:spPr>
          <a:xfrm>
            <a:off x="542712" y="4627384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61" name="直線コネクタ 60">
            <a:extLst>
              <a:ext uri="{FF2B5EF4-FFF2-40B4-BE49-F238E27FC236}">
                <a16:creationId xmlns:a16="http://schemas.microsoft.com/office/drawing/2014/main" id="{36894F9F-04F2-784C-A499-37713AB2E6E7}"/>
              </a:ext>
            </a:extLst>
          </p:cNvPr>
          <p:cNvCxnSpPr/>
          <p:nvPr/>
        </p:nvCxnSpPr>
        <p:spPr>
          <a:xfrm>
            <a:off x="254680" y="3475256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コネクタ 61">
            <a:extLst>
              <a:ext uri="{FF2B5EF4-FFF2-40B4-BE49-F238E27FC236}">
                <a16:creationId xmlns:a16="http://schemas.microsoft.com/office/drawing/2014/main" id="{B4EEB218-4D34-EC43-97A4-B24FD192458F}"/>
              </a:ext>
            </a:extLst>
          </p:cNvPr>
          <p:cNvCxnSpPr/>
          <p:nvPr/>
        </p:nvCxnSpPr>
        <p:spPr>
          <a:xfrm>
            <a:off x="254680" y="3763288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コネクタ 62">
            <a:extLst>
              <a:ext uri="{FF2B5EF4-FFF2-40B4-BE49-F238E27FC236}">
                <a16:creationId xmlns:a16="http://schemas.microsoft.com/office/drawing/2014/main" id="{E2EFDF2F-3EB8-0C49-85B9-A8054513DBC4}"/>
              </a:ext>
            </a:extLst>
          </p:cNvPr>
          <p:cNvCxnSpPr/>
          <p:nvPr/>
        </p:nvCxnSpPr>
        <p:spPr>
          <a:xfrm>
            <a:off x="254680" y="4051320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コネクタ 63">
            <a:extLst>
              <a:ext uri="{FF2B5EF4-FFF2-40B4-BE49-F238E27FC236}">
                <a16:creationId xmlns:a16="http://schemas.microsoft.com/office/drawing/2014/main" id="{F0E63F51-39A7-C141-BC17-1A54BE43837C}"/>
              </a:ext>
            </a:extLst>
          </p:cNvPr>
          <p:cNvCxnSpPr/>
          <p:nvPr/>
        </p:nvCxnSpPr>
        <p:spPr>
          <a:xfrm>
            <a:off x="254680" y="4339352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線コネクタ 64">
            <a:extLst>
              <a:ext uri="{FF2B5EF4-FFF2-40B4-BE49-F238E27FC236}">
                <a16:creationId xmlns:a16="http://schemas.microsoft.com/office/drawing/2014/main" id="{BAF3975D-F8B7-314D-8EF7-354FEAC5BF25}"/>
              </a:ext>
            </a:extLst>
          </p:cNvPr>
          <p:cNvCxnSpPr/>
          <p:nvPr/>
        </p:nvCxnSpPr>
        <p:spPr>
          <a:xfrm>
            <a:off x="254680" y="4627384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正方形/長方形 65">
            <a:extLst>
              <a:ext uri="{FF2B5EF4-FFF2-40B4-BE49-F238E27FC236}">
                <a16:creationId xmlns:a16="http://schemas.microsoft.com/office/drawing/2014/main" id="{7FCB7874-D499-F949-A788-EDE79A1535B2}"/>
              </a:ext>
            </a:extLst>
          </p:cNvPr>
          <p:cNvSpPr/>
          <p:nvPr/>
        </p:nvSpPr>
        <p:spPr>
          <a:xfrm>
            <a:off x="254680" y="4339352"/>
            <a:ext cx="288032" cy="2880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7" name="正方形/長方形 66">
            <a:extLst>
              <a:ext uri="{FF2B5EF4-FFF2-40B4-BE49-F238E27FC236}">
                <a16:creationId xmlns:a16="http://schemas.microsoft.com/office/drawing/2014/main" id="{EBE806F4-D84C-9E4D-8C2E-3A633BD55BD4}"/>
              </a:ext>
            </a:extLst>
          </p:cNvPr>
          <p:cNvSpPr/>
          <p:nvPr/>
        </p:nvSpPr>
        <p:spPr>
          <a:xfrm>
            <a:off x="2270904" y="4339352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8" name="正方形/長方形 67">
            <a:extLst>
              <a:ext uri="{FF2B5EF4-FFF2-40B4-BE49-F238E27FC236}">
                <a16:creationId xmlns:a16="http://schemas.microsoft.com/office/drawing/2014/main" id="{18FAE07E-2191-CA4C-B10E-0ABF618F33BC}"/>
              </a:ext>
            </a:extLst>
          </p:cNvPr>
          <p:cNvSpPr/>
          <p:nvPr/>
        </p:nvSpPr>
        <p:spPr>
          <a:xfrm>
            <a:off x="1982872" y="4339352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0" name="正方形/長方形 69">
            <a:extLst>
              <a:ext uri="{FF2B5EF4-FFF2-40B4-BE49-F238E27FC236}">
                <a16:creationId xmlns:a16="http://schemas.microsoft.com/office/drawing/2014/main" id="{1B77A35E-8896-134E-85E6-6C677EA59330}"/>
              </a:ext>
            </a:extLst>
          </p:cNvPr>
          <p:cNvSpPr/>
          <p:nvPr/>
        </p:nvSpPr>
        <p:spPr>
          <a:xfrm>
            <a:off x="1406808" y="4339352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1" name="正方形/長方形 70">
            <a:extLst>
              <a:ext uri="{FF2B5EF4-FFF2-40B4-BE49-F238E27FC236}">
                <a16:creationId xmlns:a16="http://schemas.microsoft.com/office/drawing/2014/main" id="{D020D441-CA4E-1941-9725-6034A340C6F2}"/>
              </a:ext>
            </a:extLst>
          </p:cNvPr>
          <p:cNvSpPr/>
          <p:nvPr/>
        </p:nvSpPr>
        <p:spPr>
          <a:xfrm>
            <a:off x="1118776" y="4339352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2" name="正方形/長方形 71">
            <a:extLst>
              <a:ext uri="{FF2B5EF4-FFF2-40B4-BE49-F238E27FC236}">
                <a16:creationId xmlns:a16="http://schemas.microsoft.com/office/drawing/2014/main" id="{DAEAFC15-6A93-2443-B22E-C5F99BC60721}"/>
              </a:ext>
            </a:extLst>
          </p:cNvPr>
          <p:cNvSpPr/>
          <p:nvPr/>
        </p:nvSpPr>
        <p:spPr>
          <a:xfrm>
            <a:off x="830744" y="4339352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3" name="正方形/長方形 72">
            <a:extLst>
              <a:ext uri="{FF2B5EF4-FFF2-40B4-BE49-F238E27FC236}">
                <a16:creationId xmlns:a16="http://schemas.microsoft.com/office/drawing/2014/main" id="{A3B4D36C-839C-864C-A101-BE4EC227904A}"/>
              </a:ext>
            </a:extLst>
          </p:cNvPr>
          <p:cNvSpPr/>
          <p:nvPr/>
        </p:nvSpPr>
        <p:spPr>
          <a:xfrm>
            <a:off x="542712" y="4339352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4" name="正方形/長方形 73">
            <a:extLst>
              <a:ext uri="{FF2B5EF4-FFF2-40B4-BE49-F238E27FC236}">
                <a16:creationId xmlns:a16="http://schemas.microsoft.com/office/drawing/2014/main" id="{F043AC91-D5F4-644F-8DDF-3A65B2DDC001}"/>
              </a:ext>
            </a:extLst>
          </p:cNvPr>
          <p:cNvSpPr/>
          <p:nvPr/>
        </p:nvSpPr>
        <p:spPr>
          <a:xfrm>
            <a:off x="254680" y="4051320"/>
            <a:ext cx="288032" cy="2880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5" name="正方形/長方形 74">
            <a:extLst>
              <a:ext uri="{FF2B5EF4-FFF2-40B4-BE49-F238E27FC236}">
                <a16:creationId xmlns:a16="http://schemas.microsoft.com/office/drawing/2014/main" id="{BC2B2F6D-0FDF-E041-8561-B905BD3C400A}"/>
              </a:ext>
            </a:extLst>
          </p:cNvPr>
          <p:cNvSpPr/>
          <p:nvPr/>
        </p:nvSpPr>
        <p:spPr>
          <a:xfrm>
            <a:off x="2270904" y="4051320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9" name="正方形/長方形 78">
            <a:extLst>
              <a:ext uri="{FF2B5EF4-FFF2-40B4-BE49-F238E27FC236}">
                <a16:creationId xmlns:a16="http://schemas.microsoft.com/office/drawing/2014/main" id="{B1341B46-BA0F-074E-A342-02BDD5E4796D}"/>
              </a:ext>
            </a:extLst>
          </p:cNvPr>
          <p:cNvSpPr/>
          <p:nvPr/>
        </p:nvSpPr>
        <p:spPr>
          <a:xfrm>
            <a:off x="1118776" y="4051320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0" name="正方形/長方形 79">
            <a:extLst>
              <a:ext uri="{FF2B5EF4-FFF2-40B4-BE49-F238E27FC236}">
                <a16:creationId xmlns:a16="http://schemas.microsoft.com/office/drawing/2014/main" id="{60CA6713-5449-164F-9DC3-0E64ADFD8B76}"/>
              </a:ext>
            </a:extLst>
          </p:cNvPr>
          <p:cNvSpPr/>
          <p:nvPr/>
        </p:nvSpPr>
        <p:spPr>
          <a:xfrm>
            <a:off x="830744" y="4051320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1" name="正方形/長方形 80">
            <a:extLst>
              <a:ext uri="{FF2B5EF4-FFF2-40B4-BE49-F238E27FC236}">
                <a16:creationId xmlns:a16="http://schemas.microsoft.com/office/drawing/2014/main" id="{22E9A23F-9340-7440-A006-56320FF8437A}"/>
              </a:ext>
            </a:extLst>
          </p:cNvPr>
          <p:cNvSpPr/>
          <p:nvPr/>
        </p:nvSpPr>
        <p:spPr>
          <a:xfrm>
            <a:off x="542712" y="4051320"/>
            <a:ext cx="288032" cy="2880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82" name="直線コネクタ 81">
            <a:extLst>
              <a:ext uri="{FF2B5EF4-FFF2-40B4-BE49-F238E27FC236}">
                <a16:creationId xmlns:a16="http://schemas.microsoft.com/office/drawing/2014/main" id="{DD9EA216-7ED4-DD4A-9FB8-B0AA64B6301A}"/>
              </a:ext>
            </a:extLst>
          </p:cNvPr>
          <p:cNvCxnSpPr/>
          <p:nvPr/>
        </p:nvCxnSpPr>
        <p:spPr>
          <a:xfrm>
            <a:off x="254680" y="3475256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線コネクタ 82">
            <a:extLst>
              <a:ext uri="{FF2B5EF4-FFF2-40B4-BE49-F238E27FC236}">
                <a16:creationId xmlns:a16="http://schemas.microsoft.com/office/drawing/2014/main" id="{DE3218B2-9202-084C-989E-71C6D8EDDBF4}"/>
              </a:ext>
            </a:extLst>
          </p:cNvPr>
          <p:cNvCxnSpPr/>
          <p:nvPr/>
        </p:nvCxnSpPr>
        <p:spPr>
          <a:xfrm>
            <a:off x="254680" y="3763288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線コネクタ 83">
            <a:extLst>
              <a:ext uri="{FF2B5EF4-FFF2-40B4-BE49-F238E27FC236}">
                <a16:creationId xmlns:a16="http://schemas.microsoft.com/office/drawing/2014/main" id="{B347379E-CC34-0444-83A5-232A1733CA6E}"/>
              </a:ext>
            </a:extLst>
          </p:cNvPr>
          <p:cNvCxnSpPr/>
          <p:nvPr/>
        </p:nvCxnSpPr>
        <p:spPr>
          <a:xfrm>
            <a:off x="254680" y="4051320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正方形/長方形 84">
            <a:extLst>
              <a:ext uri="{FF2B5EF4-FFF2-40B4-BE49-F238E27FC236}">
                <a16:creationId xmlns:a16="http://schemas.microsoft.com/office/drawing/2014/main" id="{B7FCC8D0-5E27-E347-8070-85695196AB04}"/>
              </a:ext>
            </a:extLst>
          </p:cNvPr>
          <p:cNvSpPr/>
          <p:nvPr/>
        </p:nvSpPr>
        <p:spPr>
          <a:xfrm>
            <a:off x="254680" y="3763288"/>
            <a:ext cx="288032" cy="2880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6" name="正方形/長方形 85">
            <a:extLst>
              <a:ext uri="{FF2B5EF4-FFF2-40B4-BE49-F238E27FC236}">
                <a16:creationId xmlns:a16="http://schemas.microsoft.com/office/drawing/2014/main" id="{B9915786-C494-D540-B013-70D9CF4D7BB1}"/>
              </a:ext>
            </a:extLst>
          </p:cNvPr>
          <p:cNvSpPr/>
          <p:nvPr/>
        </p:nvSpPr>
        <p:spPr>
          <a:xfrm>
            <a:off x="2270904" y="3763288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7" name="正方形/長方形 86">
            <a:extLst>
              <a:ext uri="{FF2B5EF4-FFF2-40B4-BE49-F238E27FC236}">
                <a16:creationId xmlns:a16="http://schemas.microsoft.com/office/drawing/2014/main" id="{A4CE4A7C-9FC0-8542-A4D1-E8E9ECC22365}"/>
              </a:ext>
            </a:extLst>
          </p:cNvPr>
          <p:cNvSpPr/>
          <p:nvPr/>
        </p:nvSpPr>
        <p:spPr>
          <a:xfrm>
            <a:off x="1982872" y="3763288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9" name="正方形/長方形 88">
            <a:extLst>
              <a:ext uri="{FF2B5EF4-FFF2-40B4-BE49-F238E27FC236}">
                <a16:creationId xmlns:a16="http://schemas.microsoft.com/office/drawing/2014/main" id="{5A4D2925-407F-244E-8A56-32589B9801EE}"/>
              </a:ext>
            </a:extLst>
          </p:cNvPr>
          <p:cNvSpPr/>
          <p:nvPr/>
        </p:nvSpPr>
        <p:spPr>
          <a:xfrm>
            <a:off x="1406808" y="3763288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0" name="正方形/長方形 89">
            <a:extLst>
              <a:ext uri="{FF2B5EF4-FFF2-40B4-BE49-F238E27FC236}">
                <a16:creationId xmlns:a16="http://schemas.microsoft.com/office/drawing/2014/main" id="{380195EA-D82A-E647-87F6-30CADC13931E}"/>
              </a:ext>
            </a:extLst>
          </p:cNvPr>
          <p:cNvSpPr/>
          <p:nvPr/>
        </p:nvSpPr>
        <p:spPr>
          <a:xfrm>
            <a:off x="1118776" y="3763288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1" name="正方形/長方形 90">
            <a:extLst>
              <a:ext uri="{FF2B5EF4-FFF2-40B4-BE49-F238E27FC236}">
                <a16:creationId xmlns:a16="http://schemas.microsoft.com/office/drawing/2014/main" id="{FB770614-46E7-5843-9CE7-7E2E97ADAD42}"/>
              </a:ext>
            </a:extLst>
          </p:cNvPr>
          <p:cNvSpPr/>
          <p:nvPr/>
        </p:nvSpPr>
        <p:spPr>
          <a:xfrm>
            <a:off x="830744" y="3763288"/>
            <a:ext cx="288032" cy="2880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2" name="正方形/長方形 91">
            <a:extLst>
              <a:ext uri="{FF2B5EF4-FFF2-40B4-BE49-F238E27FC236}">
                <a16:creationId xmlns:a16="http://schemas.microsoft.com/office/drawing/2014/main" id="{8D42800D-5F6A-D243-8963-E7543F3F7606}"/>
              </a:ext>
            </a:extLst>
          </p:cNvPr>
          <p:cNvSpPr/>
          <p:nvPr/>
        </p:nvSpPr>
        <p:spPr>
          <a:xfrm>
            <a:off x="542712" y="3763288"/>
            <a:ext cx="288032" cy="2880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3" name="正方形/長方形 92">
            <a:extLst>
              <a:ext uri="{FF2B5EF4-FFF2-40B4-BE49-F238E27FC236}">
                <a16:creationId xmlns:a16="http://schemas.microsoft.com/office/drawing/2014/main" id="{B24A9591-B483-2244-8F8F-0DB2234D3C73}"/>
              </a:ext>
            </a:extLst>
          </p:cNvPr>
          <p:cNvSpPr/>
          <p:nvPr/>
        </p:nvSpPr>
        <p:spPr>
          <a:xfrm>
            <a:off x="254680" y="3475256"/>
            <a:ext cx="288032" cy="2880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4" name="正方形/長方形 93">
            <a:extLst>
              <a:ext uri="{FF2B5EF4-FFF2-40B4-BE49-F238E27FC236}">
                <a16:creationId xmlns:a16="http://schemas.microsoft.com/office/drawing/2014/main" id="{0E287198-4AAD-7248-B119-2D3DBBC543C5}"/>
              </a:ext>
            </a:extLst>
          </p:cNvPr>
          <p:cNvSpPr/>
          <p:nvPr/>
        </p:nvSpPr>
        <p:spPr>
          <a:xfrm>
            <a:off x="2270904" y="3475256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5" name="正方形/長方形 94">
            <a:extLst>
              <a:ext uri="{FF2B5EF4-FFF2-40B4-BE49-F238E27FC236}">
                <a16:creationId xmlns:a16="http://schemas.microsoft.com/office/drawing/2014/main" id="{551D369A-D453-3F4B-97A3-72C54344E999}"/>
              </a:ext>
            </a:extLst>
          </p:cNvPr>
          <p:cNvSpPr/>
          <p:nvPr/>
        </p:nvSpPr>
        <p:spPr>
          <a:xfrm>
            <a:off x="1982872" y="3475256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6" name="正方形/長方形 95">
            <a:extLst>
              <a:ext uri="{FF2B5EF4-FFF2-40B4-BE49-F238E27FC236}">
                <a16:creationId xmlns:a16="http://schemas.microsoft.com/office/drawing/2014/main" id="{D843F082-8049-774D-96F9-8DB120BAC30A}"/>
              </a:ext>
            </a:extLst>
          </p:cNvPr>
          <p:cNvSpPr/>
          <p:nvPr/>
        </p:nvSpPr>
        <p:spPr>
          <a:xfrm>
            <a:off x="1694840" y="3475256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7" name="正方形/長方形 96">
            <a:extLst>
              <a:ext uri="{FF2B5EF4-FFF2-40B4-BE49-F238E27FC236}">
                <a16:creationId xmlns:a16="http://schemas.microsoft.com/office/drawing/2014/main" id="{20DF5658-72F8-1643-8DC9-23CED443B72A}"/>
              </a:ext>
            </a:extLst>
          </p:cNvPr>
          <p:cNvSpPr/>
          <p:nvPr/>
        </p:nvSpPr>
        <p:spPr>
          <a:xfrm>
            <a:off x="1406808" y="3475256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8" name="正方形/長方形 97">
            <a:extLst>
              <a:ext uri="{FF2B5EF4-FFF2-40B4-BE49-F238E27FC236}">
                <a16:creationId xmlns:a16="http://schemas.microsoft.com/office/drawing/2014/main" id="{699A57FD-5BD8-E346-93E2-321AFD52C0E2}"/>
              </a:ext>
            </a:extLst>
          </p:cNvPr>
          <p:cNvSpPr/>
          <p:nvPr/>
        </p:nvSpPr>
        <p:spPr>
          <a:xfrm>
            <a:off x="1118776" y="3475256"/>
            <a:ext cx="288032" cy="2880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9" name="正方形/長方形 98">
            <a:extLst>
              <a:ext uri="{FF2B5EF4-FFF2-40B4-BE49-F238E27FC236}">
                <a16:creationId xmlns:a16="http://schemas.microsoft.com/office/drawing/2014/main" id="{95B18512-9EAE-2849-B14C-453BD340C8C2}"/>
              </a:ext>
            </a:extLst>
          </p:cNvPr>
          <p:cNvSpPr/>
          <p:nvPr/>
        </p:nvSpPr>
        <p:spPr>
          <a:xfrm>
            <a:off x="830744" y="3475256"/>
            <a:ext cx="288032" cy="2880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0" name="正方形/長方形 99">
            <a:extLst>
              <a:ext uri="{FF2B5EF4-FFF2-40B4-BE49-F238E27FC236}">
                <a16:creationId xmlns:a16="http://schemas.microsoft.com/office/drawing/2014/main" id="{CFA81391-12F1-EF49-80DD-F463350BF153}"/>
              </a:ext>
            </a:extLst>
          </p:cNvPr>
          <p:cNvSpPr/>
          <p:nvPr/>
        </p:nvSpPr>
        <p:spPr>
          <a:xfrm>
            <a:off x="542712" y="3475256"/>
            <a:ext cx="288032" cy="2880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9" name="正方形/長方形 68">
            <a:extLst>
              <a:ext uri="{FF2B5EF4-FFF2-40B4-BE49-F238E27FC236}">
                <a16:creationId xmlns:a16="http://schemas.microsoft.com/office/drawing/2014/main" id="{47055741-ED4D-7E40-9532-B694C9EB7AB1}"/>
              </a:ext>
            </a:extLst>
          </p:cNvPr>
          <p:cNvSpPr/>
          <p:nvPr/>
        </p:nvSpPr>
        <p:spPr>
          <a:xfrm>
            <a:off x="1694840" y="4339352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rgbClr val="0118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6" name="正方形/長方形 75">
            <a:extLst>
              <a:ext uri="{FF2B5EF4-FFF2-40B4-BE49-F238E27FC236}">
                <a16:creationId xmlns:a16="http://schemas.microsoft.com/office/drawing/2014/main" id="{0AE6DDEE-47DE-3A4C-8A9A-3D5F3888666B}"/>
              </a:ext>
            </a:extLst>
          </p:cNvPr>
          <p:cNvSpPr/>
          <p:nvPr/>
        </p:nvSpPr>
        <p:spPr>
          <a:xfrm>
            <a:off x="1982872" y="4051320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rgbClr val="0118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8" name="正方形/長方形 77">
            <a:extLst>
              <a:ext uri="{FF2B5EF4-FFF2-40B4-BE49-F238E27FC236}">
                <a16:creationId xmlns:a16="http://schemas.microsoft.com/office/drawing/2014/main" id="{699DA967-2702-B74E-8F10-3DE4269A1768}"/>
              </a:ext>
            </a:extLst>
          </p:cNvPr>
          <p:cNvSpPr/>
          <p:nvPr/>
        </p:nvSpPr>
        <p:spPr>
          <a:xfrm>
            <a:off x="1406808" y="4051320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38100">
            <a:solidFill>
              <a:srgbClr val="0118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8" name="正方形/長方形 87">
            <a:extLst>
              <a:ext uri="{FF2B5EF4-FFF2-40B4-BE49-F238E27FC236}">
                <a16:creationId xmlns:a16="http://schemas.microsoft.com/office/drawing/2014/main" id="{7274C640-C163-E747-80BE-B4FC80D42D00}"/>
              </a:ext>
            </a:extLst>
          </p:cNvPr>
          <p:cNvSpPr/>
          <p:nvPr/>
        </p:nvSpPr>
        <p:spPr>
          <a:xfrm>
            <a:off x="1694840" y="3763288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38100">
            <a:solidFill>
              <a:srgbClr val="0118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03" name="直線矢印コネクタ 102">
            <a:extLst>
              <a:ext uri="{FF2B5EF4-FFF2-40B4-BE49-F238E27FC236}">
                <a16:creationId xmlns:a16="http://schemas.microsoft.com/office/drawing/2014/main" id="{D479C75C-95AC-7640-A367-F5A996F9452B}"/>
              </a:ext>
            </a:extLst>
          </p:cNvPr>
          <p:cNvCxnSpPr>
            <a:cxnSpLocks/>
            <a:stCxn id="105" idx="1"/>
          </p:cNvCxnSpPr>
          <p:nvPr/>
        </p:nvCxnSpPr>
        <p:spPr>
          <a:xfrm flipH="1">
            <a:off x="1828800" y="3781306"/>
            <a:ext cx="1717040" cy="4249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テキスト ボックス 104">
            <a:extLst>
              <a:ext uri="{FF2B5EF4-FFF2-40B4-BE49-F238E27FC236}">
                <a16:creationId xmlns:a16="http://schemas.microsoft.com/office/drawing/2014/main" id="{51F22DE8-A292-CE42-BEF8-8BCCBCE16956}"/>
              </a:ext>
            </a:extLst>
          </p:cNvPr>
          <p:cNvSpPr txBox="1"/>
          <p:nvPr/>
        </p:nvSpPr>
        <p:spPr>
          <a:xfrm>
            <a:off x="3545840" y="3596640"/>
            <a:ext cx="3877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>
                <a:solidFill>
                  <a:srgbClr val="FF0000"/>
                </a:solidFill>
              </a:rPr>
              <a:t>この地点</a:t>
            </a:r>
            <a:r>
              <a:rPr kumimoji="1" lang="ja-JP" altLang="en-US"/>
              <a:t>での次のステップでの値を</a:t>
            </a:r>
          </a:p>
        </p:txBody>
      </p:sp>
      <p:sp>
        <p:nvSpPr>
          <p:cNvPr id="106" name="テキスト ボックス 105">
            <a:extLst>
              <a:ext uri="{FF2B5EF4-FFF2-40B4-BE49-F238E27FC236}">
                <a16:creationId xmlns:a16="http://schemas.microsoft.com/office/drawing/2014/main" id="{C06CA0BA-5AEB-DD4B-9961-1D1D4C553688}"/>
              </a:ext>
            </a:extLst>
          </p:cNvPr>
          <p:cNvSpPr txBox="1"/>
          <p:nvPr/>
        </p:nvSpPr>
        <p:spPr>
          <a:xfrm>
            <a:off x="3566160" y="4124960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>
                <a:solidFill>
                  <a:srgbClr val="011893"/>
                </a:solidFill>
              </a:rPr>
              <a:t>周りの値</a:t>
            </a:r>
            <a:r>
              <a:rPr kumimoji="1" lang="ja-JP" altLang="en-US"/>
              <a:t>をみて決める</a:t>
            </a:r>
          </a:p>
        </p:txBody>
      </p:sp>
      <p:cxnSp>
        <p:nvCxnSpPr>
          <p:cNvPr id="107" name="直線矢印コネクタ 106">
            <a:extLst>
              <a:ext uri="{FF2B5EF4-FFF2-40B4-BE49-F238E27FC236}">
                <a16:creationId xmlns:a16="http://schemas.microsoft.com/office/drawing/2014/main" id="{012F1C6B-D0DE-4C41-B5A8-4D90B0CA1D32}"/>
              </a:ext>
            </a:extLst>
          </p:cNvPr>
          <p:cNvCxnSpPr>
            <a:cxnSpLocks/>
            <a:stCxn id="106" idx="1"/>
            <a:endCxn id="69" idx="3"/>
          </p:cNvCxnSpPr>
          <p:nvPr/>
        </p:nvCxnSpPr>
        <p:spPr>
          <a:xfrm flipH="1">
            <a:off x="1982872" y="4309626"/>
            <a:ext cx="1583288" cy="1737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正方形/長方形 76">
            <a:extLst>
              <a:ext uri="{FF2B5EF4-FFF2-40B4-BE49-F238E27FC236}">
                <a16:creationId xmlns:a16="http://schemas.microsoft.com/office/drawing/2014/main" id="{7DD0877D-4BA7-A741-BEF5-131C03D85F01}"/>
              </a:ext>
            </a:extLst>
          </p:cNvPr>
          <p:cNvSpPr/>
          <p:nvPr/>
        </p:nvSpPr>
        <p:spPr>
          <a:xfrm>
            <a:off x="1694840" y="4051320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9" name="テキスト ボックス 108">
            <a:extLst>
              <a:ext uri="{FF2B5EF4-FFF2-40B4-BE49-F238E27FC236}">
                <a16:creationId xmlns:a16="http://schemas.microsoft.com/office/drawing/2014/main" id="{2ABC3A2A-F267-E742-90E9-6946F18B70AD}"/>
              </a:ext>
            </a:extLst>
          </p:cNvPr>
          <p:cNvSpPr txBox="1"/>
          <p:nvPr/>
        </p:nvSpPr>
        <p:spPr>
          <a:xfrm>
            <a:off x="3553053" y="4663440"/>
            <a:ext cx="51828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上記の操作をすべての地点について繰り返すと</a:t>
            </a:r>
            <a:endParaRPr kumimoji="1" lang="en-US" altLang="ja-JP"/>
          </a:p>
          <a:p>
            <a:r>
              <a:rPr lang="ja-JP" altLang="en-US"/>
              <a:t>次のステップ</a:t>
            </a:r>
            <a:r>
              <a:rPr lang="en-US" altLang="ja-JP"/>
              <a:t>(</a:t>
            </a:r>
            <a:r>
              <a:rPr lang="ja-JP" altLang="en-US"/>
              <a:t>少し未来</a:t>
            </a:r>
            <a:r>
              <a:rPr lang="en-US" altLang="ja-JP"/>
              <a:t>)</a:t>
            </a:r>
            <a:r>
              <a:rPr lang="ja-JP" altLang="en-US"/>
              <a:t>での「世界」がわかる</a:t>
            </a:r>
            <a:endParaRPr kumimoji="1" lang="ja-JP" altLang="en-US"/>
          </a:p>
        </p:txBody>
      </p:sp>
      <p:sp>
        <p:nvSpPr>
          <p:cNvPr id="112" name="テキスト ボックス 111">
            <a:extLst>
              <a:ext uri="{FF2B5EF4-FFF2-40B4-BE49-F238E27FC236}">
                <a16:creationId xmlns:a16="http://schemas.microsoft.com/office/drawing/2014/main" id="{6BFD96F2-C02E-B64E-8655-5C098C22FB62}"/>
              </a:ext>
            </a:extLst>
          </p:cNvPr>
          <p:cNvSpPr txBox="1"/>
          <p:nvPr/>
        </p:nvSpPr>
        <p:spPr>
          <a:xfrm>
            <a:off x="3045053" y="5415280"/>
            <a:ext cx="5724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/>
              <a:t>「ステップ」を繰り返せば、遠い未来の世界がわかる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276259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テキスト プレースホルダー 101">
            <a:extLst>
              <a:ext uri="{FF2B5EF4-FFF2-40B4-BE49-F238E27FC236}">
                <a16:creationId xmlns:a16="http://schemas.microsoft.com/office/drawing/2014/main" id="{C3076137-D266-4587-A1F6-4CFAAB2523A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 dirty="0"/>
              <a:t>課題</a:t>
            </a:r>
            <a:r>
              <a:rPr lang="en-US" altLang="ja-JP" dirty="0"/>
              <a:t>1</a:t>
            </a:r>
            <a:r>
              <a:rPr lang="ja-JP" altLang="en-US" dirty="0"/>
              <a:t>：弾道計算</a:t>
            </a:r>
            <a:endParaRPr kumimoji="1" lang="ja-JP" altLang="en-US" dirty="0"/>
          </a:p>
          <a:p>
            <a:endParaRPr lang="ja-JP" altLang="en-US" dirty="0"/>
          </a:p>
        </p:txBody>
      </p:sp>
      <p:grpSp>
        <p:nvGrpSpPr>
          <p:cNvPr id="110" name="グループ化 109">
            <a:extLst>
              <a:ext uri="{FF2B5EF4-FFF2-40B4-BE49-F238E27FC236}">
                <a16:creationId xmlns:a16="http://schemas.microsoft.com/office/drawing/2014/main" id="{302C6DE5-67B6-47B6-8D84-ECC4966EF211}"/>
              </a:ext>
            </a:extLst>
          </p:cNvPr>
          <p:cNvGrpSpPr/>
          <p:nvPr/>
        </p:nvGrpSpPr>
        <p:grpSpPr>
          <a:xfrm>
            <a:off x="392965" y="4244951"/>
            <a:ext cx="2109741" cy="2197824"/>
            <a:chOff x="507999" y="1503796"/>
            <a:chExt cx="2014659" cy="2098772"/>
          </a:xfrm>
        </p:grpSpPr>
        <p:pic>
          <p:nvPicPr>
            <p:cNvPr id="111" name="図 110">
              <a:extLst>
                <a:ext uri="{FF2B5EF4-FFF2-40B4-BE49-F238E27FC236}">
                  <a16:creationId xmlns:a16="http://schemas.microsoft.com/office/drawing/2014/main" id="{534E64B7-87C6-431A-9439-A674167D0F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7999" y="1930401"/>
              <a:ext cx="2014659" cy="1672167"/>
            </a:xfrm>
            <a:prstGeom prst="rect">
              <a:avLst/>
            </a:prstGeom>
          </p:spPr>
        </p:pic>
        <p:pic>
          <p:nvPicPr>
            <p:cNvPr id="113" name="図 112">
              <a:extLst>
                <a:ext uri="{FF2B5EF4-FFF2-40B4-BE49-F238E27FC236}">
                  <a16:creationId xmlns:a16="http://schemas.microsoft.com/office/drawing/2014/main" id="{4A676520-8282-48E7-8509-8562AF5C876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892217" y="1503796"/>
              <a:ext cx="1275249" cy="1349470"/>
            </a:xfrm>
            <a:prstGeom prst="rect">
              <a:avLst/>
            </a:prstGeom>
          </p:spPr>
        </p:pic>
      </p:grpSp>
      <p:cxnSp>
        <p:nvCxnSpPr>
          <p:cNvPr id="114" name="直線矢印コネクタ 113">
            <a:extLst>
              <a:ext uri="{FF2B5EF4-FFF2-40B4-BE49-F238E27FC236}">
                <a16:creationId xmlns:a16="http://schemas.microsoft.com/office/drawing/2014/main" id="{9C4BDAF4-C44E-446E-A0E5-97B37CC59537}"/>
              </a:ext>
            </a:extLst>
          </p:cNvPr>
          <p:cNvCxnSpPr>
            <a:cxnSpLocks/>
          </p:cNvCxnSpPr>
          <p:nvPr/>
        </p:nvCxnSpPr>
        <p:spPr>
          <a:xfrm>
            <a:off x="2580282" y="5654250"/>
            <a:ext cx="523638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線矢印コネクタ 114">
            <a:extLst>
              <a:ext uri="{FF2B5EF4-FFF2-40B4-BE49-F238E27FC236}">
                <a16:creationId xmlns:a16="http://schemas.microsoft.com/office/drawing/2014/main" id="{E601BF0B-0CC5-4CDC-A414-8C71140B05D6}"/>
              </a:ext>
            </a:extLst>
          </p:cNvPr>
          <p:cNvCxnSpPr>
            <a:cxnSpLocks/>
          </p:cNvCxnSpPr>
          <p:nvPr/>
        </p:nvCxnSpPr>
        <p:spPr>
          <a:xfrm flipV="1">
            <a:off x="3071598" y="3215365"/>
            <a:ext cx="0" cy="296899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フリーフォーム 6">
            <a:extLst>
              <a:ext uri="{FF2B5EF4-FFF2-40B4-BE49-F238E27FC236}">
                <a16:creationId xmlns:a16="http://schemas.microsoft.com/office/drawing/2014/main" id="{B128919B-111C-43D3-9EBD-A2A2FB707CF8}"/>
              </a:ext>
            </a:extLst>
          </p:cNvPr>
          <p:cNvSpPr/>
          <p:nvPr/>
        </p:nvSpPr>
        <p:spPr>
          <a:xfrm>
            <a:off x="3084526" y="3326966"/>
            <a:ext cx="4395979" cy="2314356"/>
          </a:xfrm>
          <a:custGeom>
            <a:avLst/>
            <a:gdLst>
              <a:gd name="connsiteX0" fmla="*/ 0 w 2878667"/>
              <a:gd name="connsiteY0" fmla="*/ 1507068 h 1515535"/>
              <a:gd name="connsiteX1" fmla="*/ 1346200 w 2878667"/>
              <a:gd name="connsiteY1" fmla="*/ 1 h 1515535"/>
              <a:gd name="connsiteX2" fmla="*/ 2878667 w 2878667"/>
              <a:gd name="connsiteY2" fmla="*/ 1515535 h 1515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78667" h="1515535">
                <a:moveTo>
                  <a:pt x="0" y="1507068"/>
                </a:moveTo>
                <a:cubicBezTo>
                  <a:pt x="433211" y="752829"/>
                  <a:pt x="866422" y="-1410"/>
                  <a:pt x="1346200" y="1"/>
                </a:cubicBezTo>
                <a:cubicBezTo>
                  <a:pt x="1825978" y="1412"/>
                  <a:pt x="2352322" y="758473"/>
                  <a:pt x="2878667" y="1515535"/>
                </a:cubicBez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7" name="フリーフォーム 7">
            <a:extLst>
              <a:ext uri="{FF2B5EF4-FFF2-40B4-BE49-F238E27FC236}">
                <a16:creationId xmlns:a16="http://schemas.microsoft.com/office/drawing/2014/main" id="{E017002C-3892-4586-9988-EB94611E172F}"/>
              </a:ext>
            </a:extLst>
          </p:cNvPr>
          <p:cNvSpPr/>
          <p:nvPr/>
        </p:nvSpPr>
        <p:spPr>
          <a:xfrm>
            <a:off x="3084528" y="3016663"/>
            <a:ext cx="3710724" cy="2637589"/>
          </a:xfrm>
          <a:custGeom>
            <a:avLst/>
            <a:gdLst>
              <a:gd name="connsiteX0" fmla="*/ 0 w 2878667"/>
              <a:gd name="connsiteY0" fmla="*/ 1507068 h 1515535"/>
              <a:gd name="connsiteX1" fmla="*/ 1346200 w 2878667"/>
              <a:gd name="connsiteY1" fmla="*/ 1 h 1515535"/>
              <a:gd name="connsiteX2" fmla="*/ 2878667 w 2878667"/>
              <a:gd name="connsiteY2" fmla="*/ 1515535 h 1515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78667" h="1515535">
                <a:moveTo>
                  <a:pt x="0" y="1507068"/>
                </a:moveTo>
                <a:cubicBezTo>
                  <a:pt x="433211" y="752829"/>
                  <a:pt x="866422" y="-1410"/>
                  <a:pt x="1346200" y="1"/>
                </a:cubicBezTo>
                <a:cubicBezTo>
                  <a:pt x="1825978" y="1412"/>
                  <a:pt x="2352322" y="758473"/>
                  <a:pt x="2878667" y="1515535"/>
                </a:cubicBezTo>
              </a:path>
            </a:pathLst>
          </a:cu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8" name="フリーフォーム 12">
            <a:extLst>
              <a:ext uri="{FF2B5EF4-FFF2-40B4-BE49-F238E27FC236}">
                <a16:creationId xmlns:a16="http://schemas.microsoft.com/office/drawing/2014/main" id="{76DE05E4-3792-4716-9D19-37075F042416}"/>
              </a:ext>
            </a:extLst>
          </p:cNvPr>
          <p:cNvSpPr/>
          <p:nvPr/>
        </p:nvSpPr>
        <p:spPr>
          <a:xfrm>
            <a:off x="3097458" y="4244951"/>
            <a:ext cx="3219405" cy="1396371"/>
          </a:xfrm>
          <a:custGeom>
            <a:avLst/>
            <a:gdLst>
              <a:gd name="connsiteX0" fmla="*/ 0 w 2878667"/>
              <a:gd name="connsiteY0" fmla="*/ 1507068 h 1515535"/>
              <a:gd name="connsiteX1" fmla="*/ 1346200 w 2878667"/>
              <a:gd name="connsiteY1" fmla="*/ 1 h 1515535"/>
              <a:gd name="connsiteX2" fmla="*/ 2878667 w 2878667"/>
              <a:gd name="connsiteY2" fmla="*/ 1515535 h 1515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78667" h="1515535">
                <a:moveTo>
                  <a:pt x="0" y="1507068"/>
                </a:moveTo>
                <a:cubicBezTo>
                  <a:pt x="433211" y="752829"/>
                  <a:pt x="866422" y="-1410"/>
                  <a:pt x="1346200" y="1"/>
                </a:cubicBezTo>
                <a:cubicBezTo>
                  <a:pt x="1825978" y="1412"/>
                  <a:pt x="2352322" y="758473"/>
                  <a:pt x="2878667" y="1515535"/>
                </a:cubicBezTo>
              </a:path>
            </a:pathLst>
          </a:cu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9" name="テキスト ボックス 118">
            <a:extLst>
              <a:ext uri="{FF2B5EF4-FFF2-40B4-BE49-F238E27FC236}">
                <a16:creationId xmlns:a16="http://schemas.microsoft.com/office/drawing/2014/main" id="{B1B8E0A7-C192-4BC6-91D0-E9D0BC7A93C9}"/>
              </a:ext>
            </a:extLst>
          </p:cNvPr>
          <p:cNvSpPr txBox="1"/>
          <p:nvPr/>
        </p:nvSpPr>
        <p:spPr>
          <a:xfrm>
            <a:off x="2567352" y="5589602"/>
            <a:ext cx="514556" cy="5640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O</a:t>
            </a:r>
            <a:endParaRPr kumimoji="1" lang="ja-JP" altLang="en-US"/>
          </a:p>
        </p:txBody>
      </p:sp>
      <p:sp>
        <p:nvSpPr>
          <p:cNvPr id="120" name="テキスト ボックス 119">
            <a:extLst>
              <a:ext uri="{FF2B5EF4-FFF2-40B4-BE49-F238E27FC236}">
                <a16:creationId xmlns:a16="http://schemas.microsoft.com/office/drawing/2014/main" id="{7E52C77E-1D2C-4E33-ABBF-064C8154F636}"/>
              </a:ext>
            </a:extLst>
          </p:cNvPr>
          <p:cNvSpPr txBox="1"/>
          <p:nvPr/>
        </p:nvSpPr>
        <p:spPr>
          <a:xfrm>
            <a:off x="7881314" y="5369802"/>
            <a:ext cx="433773" cy="5640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x</a:t>
            </a:r>
            <a:endParaRPr kumimoji="1" lang="ja-JP" altLang="en-US"/>
          </a:p>
        </p:txBody>
      </p:sp>
      <p:sp>
        <p:nvSpPr>
          <p:cNvPr id="121" name="テキスト ボックス 120">
            <a:extLst>
              <a:ext uri="{FF2B5EF4-FFF2-40B4-BE49-F238E27FC236}">
                <a16:creationId xmlns:a16="http://schemas.microsoft.com/office/drawing/2014/main" id="{B262AFBC-6216-4DDD-AE15-95A51AAC5198}"/>
              </a:ext>
            </a:extLst>
          </p:cNvPr>
          <p:cNvSpPr txBox="1"/>
          <p:nvPr/>
        </p:nvSpPr>
        <p:spPr>
          <a:xfrm>
            <a:off x="2787277" y="2555589"/>
            <a:ext cx="433773" cy="5640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/>
              <a:t>y</a:t>
            </a:r>
            <a:endParaRPr kumimoji="1" lang="ja-JP" altLang="en-US"/>
          </a:p>
        </p:txBody>
      </p:sp>
      <p:sp>
        <p:nvSpPr>
          <p:cNvPr id="122" name="テキスト ボックス 121">
            <a:extLst>
              <a:ext uri="{FF2B5EF4-FFF2-40B4-BE49-F238E27FC236}">
                <a16:creationId xmlns:a16="http://schemas.microsoft.com/office/drawing/2014/main" id="{77F5CABE-C861-4C47-9168-11031E5ECD16}"/>
              </a:ext>
            </a:extLst>
          </p:cNvPr>
          <p:cNvSpPr txBox="1"/>
          <p:nvPr/>
        </p:nvSpPr>
        <p:spPr>
          <a:xfrm>
            <a:off x="329492" y="1382739"/>
            <a:ext cx="84850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dirty="0"/>
              <a:t>地面から投げた場合は</a:t>
            </a:r>
            <a:r>
              <a:rPr kumimoji="1" lang="en-US" altLang="ja-JP" sz="2800" dirty="0"/>
              <a:t>45</a:t>
            </a:r>
            <a:r>
              <a:rPr kumimoji="1" lang="ja-JP" altLang="en-US" sz="2800" dirty="0"/>
              <a:t>度の角度が最も遠くに飛ぶ</a:t>
            </a:r>
          </a:p>
        </p:txBody>
      </p:sp>
      <p:sp>
        <p:nvSpPr>
          <p:cNvPr id="123" name="テキスト ボックス 122">
            <a:extLst>
              <a:ext uri="{FF2B5EF4-FFF2-40B4-BE49-F238E27FC236}">
                <a16:creationId xmlns:a16="http://schemas.microsoft.com/office/drawing/2014/main" id="{39AAF709-826E-4C66-BE6D-825444BA0107}"/>
              </a:ext>
            </a:extLst>
          </p:cNvPr>
          <p:cNvSpPr txBox="1"/>
          <p:nvPr/>
        </p:nvSpPr>
        <p:spPr>
          <a:xfrm>
            <a:off x="4690748" y="6023966"/>
            <a:ext cx="37753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800" dirty="0"/>
              <a:t>※</a:t>
            </a:r>
            <a:r>
              <a:rPr lang="ja-JP" altLang="en-US" sz="2800" dirty="0"/>
              <a:t>空気抵抗は無視する</a:t>
            </a:r>
            <a:endParaRPr kumimoji="1"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2319969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テキスト プレースホルダー 101">
            <a:extLst>
              <a:ext uri="{FF2B5EF4-FFF2-40B4-BE49-F238E27FC236}">
                <a16:creationId xmlns:a16="http://schemas.microsoft.com/office/drawing/2014/main" id="{C3076137-D266-4587-A1F6-4CFAAB2523A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 dirty="0"/>
              <a:t>発展課題：弾道計算の初速依存性</a:t>
            </a:r>
            <a:endParaRPr kumimoji="1" lang="ja-JP" altLang="en-US" dirty="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45F11D2B-6C31-4E4E-BF80-C5358F055B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5380" y="4242900"/>
            <a:ext cx="2103027" cy="1903240"/>
          </a:xfrm>
          <a:prstGeom prst="rect">
            <a:avLst/>
          </a:prstGeom>
        </p:spPr>
      </p:pic>
      <p:pic>
        <p:nvPicPr>
          <p:cNvPr id="4" name="Picture 2" descr="野球のピッチャーのイラスト">
            <a:extLst>
              <a:ext uri="{FF2B5EF4-FFF2-40B4-BE49-F238E27FC236}">
                <a16:creationId xmlns:a16="http://schemas.microsoft.com/office/drawing/2014/main" id="{C7C68756-DF07-4417-865D-60EB0DD1D0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2325" y="2449804"/>
            <a:ext cx="2414347" cy="2638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E2D31D85-4F80-4E4C-85CF-4C2D343E209A}"/>
              </a:ext>
            </a:extLst>
          </p:cNvPr>
          <p:cNvSpPr txBox="1"/>
          <p:nvPr/>
        </p:nvSpPr>
        <p:spPr>
          <a:xfrm>
            <a:off x="444104" y="1064809"/>
            <a:ext cx="4896544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ja-JP" altLang="en-US" sz="2800" dirty="0"/>
              <a:t>高いところから投げた場合、</a:t>
            </a:r>
            <a:endParaRPr lang="en-US" altLang="ja-JP" sz="2800" dirty="0"/>
          </a:p>
          <a:p>
            <a:r>
              <a:rPr lang="ja-JP" altLang="en-US" sz="2800" dirty="0"/>
              <a:t>初速が速くなると最も遠くに飛ぶ角度は・・・</a:t>
            </a:r>
            <a:endParaRPr lang="en-US" altLang="ja-JP" sz="2800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B8061D1-0760-4A11-991D-C3F540571276}"/>
              </a:ext>
            </a:extLst>
          </p:cNvPr>
          <p:cNvSpPr txBox="1"/>
          <p:nvPr/>
        </p:nvSpPr>
        <p:spPr>
          <a:xfrm>
            <a:off x="6084168" y="1224851"/>
            <a:ext cx="269817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dirty="0"/>
              <a:t>上向きになる？</a:t>
            </a:r>
            <a:endParaRPr lang="en-US" altLang="ja-JP" sz="2800" dirty="0"/>
          </a:p>
          <a:p>
            <a:r>
              <a:rPr lang="ja-JP" altLang="en-US" sz="2800" dirty="0"/>
              <a:t>下向きになる？</a:t>
            </a:r>
            <a:endParaRPr lang="en-US" altLang="ja-JP" sz="2800" dirty="0"/>
          </a:p>
        </p:txBody>
      </p:sp>
      <p:sp>
        <p:nvSpPr>
          <p:cNvPr id="7" name="矢印: 右 6">
            <a:extLst>
              <a:ext uri="{FF2B5EF4-FFF2-40B4-BE49-F238E27FC236}">
                <a16:creationId xmlns:a16="http://schemas.microsoft.com/office/drawing/2014/main" id="{63449D3C-F556-420B-A884-AA37490EFC44}"/>
              </a:ext>
            </a:extLst>
          </p:cNvPr>
          <p:cNvSpPr/>
          <p:nvPr/>
        </p:nvSpPr>
        <p:spPr>
          <a:xfrm>
            <a:off x="5496384" y="1487110"/>
            <a:ext cx="432048" cy="484632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85B97676-4130-4AAD-AE30-0DE36740A6C5}"/>
              </a:ext>
            </a:extLst>
          </p:cNvPr>
          <p:cNvSpPr txBox="1"/>
          <p:nvPr/>
        </p:nvSpPr>
        <p:spPr>
          <a:xfrm>
            <a:off x="1115616" y="6146140"/>
            <a:ext cx="66479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dirty="0"/>
              <a:t>物理において「極限」を考えるのは基本</a:t>
            </a:r>
            <a:endParaRPr kumimoji="1"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40231671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テキスト プレースホルダー 101">
            <a:extLst>
              <a:ext uri="{FF2B5EF4-FFF2-40B4-BE49-F238E27FC236}">
                <a16:creationId xmlns:a16="http://schemas.microsoft.com/office/drawing/2014/main" id="{C3076137-D266-4587-A1F6-4CFAAB2523A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 dirty="0"/>
              <a:t>課題</a:t>
            </a:r>
            <a:r>
              <a:rPr lang="en-US" altLang="ja-JP" dirty="0"/>
              <a:t>2</a:t>
            </a:r>
            <a:r>
              <a:rPr lang="ja-JP" altLang="en-US" dirty="0"/>
              <a:t>：反応拡散方程式</a:t>
            </a:r>
            <a:endParaRPr kumimoji="1" lang="ja-JP" altLang="en-US" dirty="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8704E759-1671-4385-AF51-5B6E037DC9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1800" y="3645024"/>
            <a:ext cx="1066800" cy="1270000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D3A20EDE-1B33-42A0-97DA-F06A8430EF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1987" y="3645024"/>
            <a:ext cx="1066800" cy="1270000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9AD991AB-5C85-4D9E-8901-A03E91AB5A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568" y="3645024"/>
            <a:ext cx="1066800" cy="1270000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A300E2F3-9F88-42B5-A8BC-CA5DF26F0F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1403648" y="2852936"/>
            <a:ext cx="621928" cy="621928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3BF46F13-BE57-4BC1-B076-27848CFDBA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467544" y="2852936"/>
            <a:ext cx="621928" cy="621928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10EBCD25-9C6F-4889-96BF-1161AB216E54}"/>
              </a:ext>
            </a:extLst>
          </p:cNvPr>
          <p:cNvSpPr txBox="1"/>
          <p:nvPr/>
        </p:nvSpPr>
        <p:spPr>
          <a:xfrm>
            <a:off x="1547664" y="1196752"/>
            <a:ext cx="56789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ja-JP" sz="3200"/>
              <a:t>Belousov-Zhabotinsky (BZ) </a:t>
            </a:r>
            <a:r>
              <a:rPr lang="ja-JP" altLang="en-US" sz="3200"/>
              <a:t>反応</a:t>
            </a:r>
            <a:endParaRPr kumimoji="1" lang="ja-JP" altLang="en-US" sz="3200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6804530B-008F-4AA3-A0F5-C159735E46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2174" y="3645024"/>
            <a:ext cx="1066800" cy="1270000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0AE35460-D88B-40F9-9B81-E4C1199CC9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2360" y="3645024"/>
            <a:ext cx="1066800" cy="1270000"/>
          </a:xfrm>
          <a:prstGeom prst="rect">
            <a:avLst/>
          </a:prstGeom>
        </p:spPr>
      </p:pic>
      <p:sp>
        <p:nvSpPr>
          <p:cNvPr id="11" name="右矢印 11">
            <a:extLst>
              <a:ext uri="{FF2B5EF4-FFF2-40B4-BE49-F238E27FC236}">
                <a16:creationId xmlns:a16="http://schemas.microsoft.com/office/drawing/2014/main" id="{32842A5C-657E-4082-B4DF-A4150DCC0F89}"/>
              </a:ext>
            </a:extLst>
          </p:cNvPr>
          <p:cNvSpPr/>
          <p:nvPr/>
        </p:nvSpPr>
        <p:spPr>
          <a:xfrm>
            <a:off x="2051720" y="4077072"/>
            <a:ext cx="432048" cy="447059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右矢印 12">
            <a:extLst>
              <a:ext uri="{FF2B5EF4-FFF2-40B4-BE49-F238E27FC236}">
                <a16:creationId xmlns:a16="http://schemas.microsoft.com/office/drawing/2014/main" id="{23121631-8A70-479D-84D6-07A4AD7A4300}"/>
              </a:ext>
            </a:extLst>
          </p:cNvPr>
          <p:cNvSpPr/>
          <p:nvPr/>
        </p:nvSpPr>
        <p:spPr>
          <a:xfrm>
            <a:off x="3923928" y="4077072"/>
            <a:ext cx="432048" cy="447059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右矢印 13">
            <a:extLst>
              <a:ext uri="{FF2B5EF4-FFF2-40B4-BE49-F238E27FC236}">
                <a16:creationId xmlns:a16="http://schemas.microsoft.com/office/drawing/2014/main" id="{A979EA23-550A-4F73-9B00-0FB23868CDC8}"/>
              </a:ext>
            </a:extLst>
          </p:cNvPr>
          <p:cNvSpPr/>
          <p:nvPr/>
        </p:nvSpPr>
        <p:spPr>
          <a:xfrm>
            <a:off x="5652120" y="4077072"/>
            <a:ext cx="432048" cy="447059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右矢印 14">
            <a:extLst>
              <a:ext uri="{FF2B5EF4-FFF2-40B4-BE49-F238E27FC236}">
                <a16:creationId xmlns:a16="http://schemas.microsoft.com/office/drawing/2014/main" id="{70394969-973E-4234-8A50-34F539B9F332}"/>
              </a:ext>
            </a:extLst>
          </p:cNvPr>
          <p:cNvSpPr/>
          <p:nvPr/>
        </p:nvSpPr>
        <p:spPr>
          <a:xfrm>
            <a:off x="7308304" y="4077072"/>
            <a:ext cx="432048" cy="447059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216F7DB9-52A9-46C0-BB1B-DB10DF331848}"/>
              </a:ext>
            </a:extLst>
          </p:cNvPr>
          <p:cNvSpPr txBox="1"/>
          <p:nvPr/>
        </p:nvSpPr>
        <p:spPr>
          <a:xfrm>
            <a:off x="107504" y="2420888"/>
            <a:ext cx="2736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いくつかの溶液を</a:t>
            </a:r>
            <a:r>
              <a:rPr lang="ja-JP" altLang="en-US"/>
              <a:t>混ぜる</a:t>
            </a:r>
            <a:endParaRPr kumimoji="1" lang="ja-JP" altLang="en-US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AB9F5255-6B2E-4BB4-8A54-30B2696CFE6C}"/>
              </a:ext>
            </a:extLst>
          </p:cNvPr>
          <p:cNvSpPr txBox="1"/>
          <p:nvPr/>
        </p:nvSpPr>
        <p:spPr>
          <a:xfrm>
            <a:off x="4355976" y="2852936"/>
            <a:ext cx="3168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色が周期的に変わっていく</a:t>
            </a: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27A9005E-A1BC-4863-BAD1-285AE02E64D5}"/>
              </a:ext>
            </a:extLst>
          </p:cNvPr>
          <p:cNvSpPr txBox="1"/>
          <p:nvPr/>
        </p:nvSpPr>
        <p:spPr>
          <a:xfrm>
            <a:off x="755576" y="5517232"/>
            <a:ext cx="73661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dirty="0"/>
              <a:t>周期的な</a:t>
            </a:r>
            <a:r>
              <a:rPr lang="ja-JP" altLang="en-US" sz="2800" dirty="0">
                <a:solidFill>
                  <a:srgbClr val="011893"/>
                </a:solidFill>
              </a:rPr>
              <a:t>化学反応</a:t>
            </a:r>
            <a:r>
              <a:rPr lang="ja-JP" altLang="en-US" sz="2800" dirty="0"/>
              <a:t>が</a:t>
            </a:r>
            <a:r>
              <a:rPr lang="ja-JP" altLang="en-US" sz="2800" dirty="0">
                <a:solidFill>
                  <a:srgbClr val="011893"/>
                </a:solidFill>
              </a:rPr>
              <a:t>拡散</a:t>
            </a:r>
            <a:r>
              <a:rPr lang="ja-JP" altLang="en-US" sz="2800" dirty="0"/>
              <a:t>と組み合わさると？</a:t>
            </a:r>
            <a:endParaRPr kumimoji="1"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8078827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テキスト プレースホルダー 101">
            <a:extLst>
              <a:ext uri="{FF2B5EF4-FFF2-40B4-BE49-F238E27FC236}">
                <a16:creationId xmlns:a16="http://schemas.microsoft.com/office/drawing/2014/main" id="{C3076137-D266-4587-A1F6-4CFAAB2523A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 dirty="0"/>
              <a:t>課題</a:t>
            </a:r>
            <a:r>
              <a:rPr lang="en-US" altLang="ja-JP" dirty="0"/>
              <a:t>2</a:t>
            </a:r>
            <a:r>
              <a:rPr lang="ja-JP" altLang="en-US" dirty="0"/>
              <a:t>：反応拡散方程式</a:t>
            </a:r>
            <a:endParaRPr kumimoji="1" lang="ja-JP" altLang="en-US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CC9F8367-FBA9-43E3-8B0D-8D24876A9246}"/>
              </a:ext>
            </a:extLst>
          </p:cNvPr>
          <p:cNvSpPr txBox="1"/>
          <p:nvPr/>
        </p:nvSpPr>
        <p:spPr>
          <a:xfrm>
            <a:off x="467544" y="1205815"/>
            <a:ext cx="700704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dirty="0"/>
              <a:t>周期的な</a:t>
            </a:r>
            <a:r>
              <a:rPr lang="ja-JP" altLang="en-US" sz="2800" dirty="0">
                <a:solidFill>
                  <a:srgbClr val="011893"/>
                </a:solidFill>
              </a:rPr>
              <a:t>化学反応</a:t>
            </a:r>
            <a:r>
              <a:rPr lang="ja-JP" altLang="en-US" sz="2800" dirty="0">
                <a:solidFill>
                  <a:srgbClr val="000000"/>
                </a:solidFill>
              </a:rPr>
              <a:t>が</a:t>
            </a:r>
            <a:r>
              <a:rPr lang="ja-JP" altLang="en-US" sz="2800" dirty="0">
                <a:solidFill>
                  <a:srgbClr val="011893"/>
                </a:solidFill>
              </a:rPr>
              <a:t>拡散</a:t>
            </a:r>
            <a:r>
              <a:rPr lang="ja-JP" altLang="en-US" sz="2800" dirty="0"/>
              <a:t>と組み合わさると</a:t>
            </a:r>
            <a:endParaRPr lang="en-US" altLang="ja-JP" sz="2800" dirty="0"/>
          </a:p>
          <a:p>
            <a:r>
              <a:rPr lang="ja-JP" altLang="en-US" sz="2800" dirty="0"/>
              <a:t>不思議な模様が生まれる</a:t>
            </a:r>
            <a:endParaRPr lang="en-US" altLang="ja-JP" sz="2800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4C08E07C-7169-400C-A314-C3319BB19A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712" y="1988840"/>
            <a:ext cx="2406501" cy="2057558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DF42895A-FEC1-4DC1-9B2C-94527F98CD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0072" y="2418707"/>
            <a:ext cx="2406500" cy="1564225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7682AF04-8CCB-4114-B268-16710465FF96}"/>
              </a:ext>
            </a:extLst>
          </p:cNvPr>
          <p:cNvSpPr txBox="1"/>
          <p:nvPr/>
        </p:nvSpPr>
        <p:spPr>
          <a:xfrm>
            <a:off x="153372" y="3957172"/>
            <a:ext cx="55707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/>
              <a:t>化学反応と拡散を表現する方程式</a:t>
            </a:r>
          </a:p>
        </p:txBody>
      </p:sp>
      <p:sp>
        <p:nvSpPr>
          <p:cNvPr id="7" name="矢印: 右 6">
            <a:extLst>
              <a:ext uri="{FF2B5EF4-FFF2-40B4-BE49-F238E27FC236}">
                <a16:creationId xmlns:a16="http://schemas.microsoft.com/office/drawing/2014/main" id="{2617AA1B-2BB1-4097-9BA7-E60076FEDDC1}"/>
              </a:ext>
            </a:extLst>
          </p:cNvPr>
          <p:cNvSpPr/>
          <p:nvPr/>
        </p:nvSpPr>
        <p:spPr>
          <a:xfrm>
            <a:off x="4184420" y="4578220"/>
            <a:ext cx="506694" cy="450569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628BA38C-B036-4969-BD64-61FC269E06C4}"/>
              </a:ext>
            </a:extLst>
          </p:cNvPr>
          <p:cNvSpPr txBox="1"/>
          <p:nvPr/>
        </p:nvSpPr>
        <p:spPr>
          <a:xfrm>
            <a:off x="4743687" y="4541894"/>
            <a:ext cx="2698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/>
              <a:t>反応拡散方程式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559B9983-14CC-4BBD-897C-412DB5E9596C}"/>
              </a:ext>
            </a:extLst>
          </p:cNvPr>
          <p:cNvSpPr txBox="1"/>
          <p:nvPr/>
        </p:nvSpPr>
        <p:spPr>
          <a:xfrm>
            <a:off x="160369" y="5157192"/>
            <a:ext cx="52116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dirty="0"/>
              <a:t>拡散反応方程式が生み出す模様</a:t>
            </a:r>
            <a:endParaRPr kumimoji="1" lang="ja-JP" altLang="en-US" sz="2800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1FE85010-8C8C-406D-836D-B1F8E1271F0B}"/>
              </a:ext>
            </a:extLst>
          </p:cNvPr>
          <p:cNvSpPr txBox="1"/>
          <p:nvPr/>
        </p:nvSpPr>
        <p:spPr>
          <a:xfrm>
            <a:off x="4716016" y="5711160"/>
            <a:ext cx="41344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/>
              <a:t>チューリング・パターン</a:t>
            </a:r>
            <a:endParaRPr kumimoji="1" lang="ja-JP" altLang="en-US" sz="2800" dirty="0"/>
          </a:p>
        </p:txBody>
      </p:sp>
      <p:sp>
        <p:nvSpPr>
          <p:cNvPr id="11" name="矢印: 右 10">
            <a:extLst>
              <a:ext uri="{FF2B5EF4-FFF2-40B4-BE49-F238E27FC236}">
                <a16:creationId xmlns:a16="http://schemas.microsoft.com/office/drawing/2014/main" id="{F514951A-574A-4B21-B125-1B78C5B8DA0A}"/>
              </a:ext>
            </a:extLst>
          </p:cNvPr>
          <p:cNvSpPr/>
          <p:nvPr/>
        </p:nvSpPr>
        <p:spPr>
          <a:xfrm>
            <a:off x="4180197" y="5772490"/>
            <a:ext cx="495575" cy="450569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050156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94D7FF44-94A1-9F45-8C25-6A6CFEF0462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 dirty="0"/>
              <a:t>課題</a:t>
            </a:r>
            <a:r>
              <a:rPr kumimoji="1" lang="en-US" altLang="ja-JP" dirty="0"/>
              <a:t>2</a:t>
            </a:r>
            <a:r>
              <a:rPr kumimoji="1" lang="ja-JP" altLang="en-US" dirty="0"/>
              <a:t>：反応拡散方程式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E38D507E-7563-0842-99A3-75FEB0FFB79F}"/>
              </a:ext>
            </a:extLst>
          </p:cNvPr>
          <p:cNvSpPr txBox="1"/>
          <p:nvPr/>
        </p:nvSpPr>
        <p:spPr>
          <a:xfrm>
            <a:off x="414826" y="5445224"/>
            <a:ext cx="81676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二種類の化学物質</a:t>
            </a:r>
            <a:r>
              <a:rPr kumimoji="1" lang="en-US" altLang="ja-JP" sz="2400"/>
              <a:t>u</a:t>
            </a:r>
            <a:r>
              <a:rPr kumimoji="1" lang="ja-JP" altLang="en-US" sz="2400"/>
              <a:t>と</a:t>
            </a:r>
            <a:r>
              <a:rPr kumimoji="1" lang="en-US" altLang="ja-JP" sz="2400"/>
              <a:t>v</a:t>
            </a:r>
            <a:r>
              <a:rPr lang="ja-JP" altLang="en-US" sz="2400"/>
              <a:t>がお互いに</a:t>
            </a:r>
            <a:r>
              <a:rPr lang="ja-JP" altLang="en-US" sz="2400">
                <a:solidFill>
                  <a:srgbClr val="011893"/>
                </a:solidFill>
              </a:rPr>
              <a:t>反応</a:t>
            </a:r>
            <a:r>
              <a:rPr lang="ja-JP" altLang="en-US" sz="2400"/>
              <a:t>しながら</a:t>
            </a:r>
            <a:r>
              <a:rPr lang="ja-JP" altLang="en-US" sz="2400">
                <a:solidFill>
                  <a:srgbClr val="011893"/>
                </a:solidFill>
              </a:rPr>
              <a:t>拡散</a:t>
            </a:r>
            <a:r>
              <a:rPr lang="ja-JP" altLang="en-US" sz="2400"/>
              <a:t>する式</a:t>
            </a:r>
            <a:endParaRPr kumimoji="1" lang="ja-JP" altLang="en-US" sz="24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550FF742-83B4-114D-9F8F-A1972586B4A9}"/>
                  </a:ext>
                </a:extLst>
              </p:cNvPr>
              <p:cNvSpPr txBox="1"/>
              <p:nvPr/>
            </p:nvSpPr>
            <p:spPr>
              <a:xfrm>
                <a:off x="1834341" y="1988840"/>
                <a:ext cx="5328592" cy="81926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" altLang="ja-JP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" altLang="ja-JP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2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num>
                        <m:den>
                          <m:r>
                            <a:rPr kumimoji="1" lang="en" altLang="ja-JP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2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kumimoji="1" lang="en" altLang="ja-JP" sz="28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ja-JP" sz="28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800" b="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ja-JP" sz="2800" b="0" i="1"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  <m:r>
                        <a:rPr kumimoji="1" lang="en-US" altLang="ja-JP" sz="28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kumimoji="1" lang="en-US" altLang="ja-JP" sz="2800" b="0" i="1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kumimoji="1" lang="en-US" altLang="ja-JP" sz="2800" b="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kumimoji="1" lang="en-US" altLang="ja-JP" sz="2800" b="0" i="1">
                          <a:latin typeface="Cambria Math" panose="02040503050406030204" pitchFamily="18" charset="0"/>
                        </a:rPr>
                        <m:t>𝑢</m:t>
                      </m:r>
                      <m:sSup>
                        <m:sSupPr>
                          <m:ctrlPr>
                            <a:rPr kumimoji="1" lang="en-US" altLang="ja-JP" sz="2800" b="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JP" sz="2800" b="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kumimoji="1" lang="en-US" altLang="ja-JP" sz="2800" b="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kumimoji="1" lang="en-US" altLang="ja-JP" sz="2800" b="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ja-JP" sz="2800" b="0" i="1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kumimoji="1" lang="en-US" altLang="ja-JP" sz="2800" b="0" i="1">
                          <a:latin typeface="Cambria Math" panose="02040503050406030204" pitchFamily="18" charset="0"/>
                        </a:rPr>
                        <m:t>(1−</m:t>
                      </m:r>
                      <m:r>
                        <a:rPr kumimoji="1" lang="en-US" altLang="ja-JP" sz="2800" b="0" i="1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kumimoji="1" lang="en-US" altLang="ja-JP" sz="2800" b="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ja-JP" altLang="en-US" sz="2800"/>
              </a:p>
            </p:txBody>
          </p:sp>
        </mc:Choice>
        <mc:Fallback xmlns="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550FF742-83B4-114D-9F8F-A1972586B4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4341" y="1988840"/>
                <a:ext cx="5328592" cy="819263"/>
              </a:xfrm>
              <a:prstGeom prst="rect">
                <a:avLst/>
              </a:prstGeom>
              <a:blipFill>
                <a:blip r:embed="rId2"/>
                <a:stretch>
                  <a:fillRect b="-1230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74956EA3-1B11-414B-82E3-E737AA92D9D1}"/>
                  </a:ext>
                </a:extLst>
              </p:cNvPr>
              <p:cNvSpPr txBox="1"/>
              <p:nvPr/>
            </p:nvSpPr>
            <p:spPr>
              <a:xfrm>
                <a:off x="1834341" y="2996952"/>
                <a:ext cx="5328592" cy="81926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" altLang="ja-JP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" altLang="ja-JP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2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num>
                        <m:den>
                          <m:r>
                            <a:rPr kumimoji="1" lang="en" altLang="ja-JP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2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kumimoji="1" lang="en" altLang="ja-JP" sz="28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ja-JP" sz="28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800" b="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ja-JP" sz="2800" b="0" i="1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r>
                        <a:rPr kumimoji="1" lang="en-US" altLang="ja-JP" sz="28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kumimoji="1" lang="en-US" altLang="ja-JP" sz="2800" b="0" i="1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kumimoji="1" lang="en-US" altLang="ja-JP" sz="2800" b="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ja-JP" sz="2800" b="0" i="1">
                          <a:latin typeface="Cambria Math" panose="02040503050406030204" pitchFamily="18" charset="0"/>
                        </a:rPr>
                        <m:t>𝑢</m:t>
                      </m:r>
                      <m:sSup>
                        <m:sSupPr>
                          <m:ctrlPr>
                            <a:rPr kumimoji="1" lang="en-US" altLang="ja-JP" sz="2800" b="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JP" sz="2800" b="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kumimoji="1" lang="en-US" altLang="ja-JP" sz="2800" b="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kumimoji="1" lang="en-US" altLang="ja-JP" sz="2800" b="0" i="1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kumimoji="1" lang="en-US" altLang="ja-JP" sz="28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2800" b="0" i="1">
                              <a:latin typeface="Cambria Math" panose="02040503050406030204" pitchFamily="18" charset="0"/>
                            </a:rPr>
                            <m:t>𝐹</m:t>
                          </m:r>
                          <m:r>
                            <a:rPr kumimoji="1" lang="en-US" altLang="ja-JP" sz="2800" b="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kumimoji="1" lang="en-US" altLang="ja-JP" sz="2800" b="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kumimoji="1" lang="en-US" altLang="ja-JP" sz="2800" b="0" i="1"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kumimoji="1" lang="ja-JP" altLang="en-US" sz="2800"/>
              </a:p>
            </p:txBody>
          </p:sp>
        </mc:Choice>
        <mc:Fallback xmlns="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74956EA3-1B11-414B-82E3-E737AA92D9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4341" y="2996952"/>
                <a:ext cx="5328592" cy="819263"/>
              </a:xfrm>
              <a:prstGeom prst="rect">
                <a:avLst/>
              </a:prstGeom>
              <a:blipFill>
                <a:blip r:embed="rId3"/>
                <a:stretch>
                  <a:fillRect b="-1384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A7B3E7BF-9E75-E046-9616-0B129EF98B0C}"/>
              </a:ext>
            </a:extLst>
          </p:cNvPr>
          <p:cNvSpPr/>
          <p:nvPr/>
        </p:nvSpPr>
        <p:spPr>
          <a:xfrm>
            <a:off x="3058477" y="2132856"/>
            <a:ext cx="936104" cy="57606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B3E24B36-DA60-994A-B5B3-D05B0CE75D72}"/>
              </a:ext>
            </a:extLst>
          </p:cNvPr>
          <p:cNvSpPr/>
          <p:nvPr/>
        </p:nvSpPr>
        <p:spPr>
          <a:xfrm>
            <a:off x="3058477" y="3140968"/>
            <a:ext cx="936104" cy="57606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30C2C0A7-CBE2-CA41-B65F-19FA1877EA0E}"/>
              </a:ext>
            </a:extLst>
          </p:cNvPr>
          <p:cNvSpPr/>
          <p:nvPr/>
        </p:nvSpPr>
        <p:spPr>
          <a:xfrm>
            <a:off x="3058477" y="4221088"/>
            <a:ext cx="936104" cy="57606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1245D4A2-A776-C141-9FA5-D2A9719C4658}"/>
              </a:ext>
            </a:extLst>
          </p:cNvPr>
          <p:cNvSpPr txBox="1"/>
          <p:nvPr/>
        </p:nvSpPr>
        <p:spPr>
          <a:xfrm>
            <a:off x="3058477" y="4221088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/>
              <a:t>拡散</a:t>
            </a: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4EB24AE1-B21A-404B-BF2C-78CA2800C4B9}"/>
              </a:ext>
            </a:extLst>
          </p:cNvPr>
          <p:cNvSpPr/>
          <p:nvPr/>
        </p:nvSpPr>
        <p:spPr>
          <a:xfrm>
            <a:off x="4282613" y="2132856"/>
            <a:ext cx="2520280" cy="576064"/>
          </a:xfrm>
          <a:prstGeom prst="rect">
            <a:avLst/>
          </a:prstGeom>
          <a:noFill/>
          <a:ln w="38100">
            <a:solidFill>
              <a:srgbClr val="0118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011893"/>
              </a:solidFill>
            </a:endParaRP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07B2DAFF-7D2F-F148-BC3B-8BE6A5DFBCF7}"/>
              </a:ext>
            </a:extLst>
          </p:cNvPr>
          <p:cNvSpPr/>
          <p:nvPr/>
        </p:nvSpPr>
        <p:spPr>
          <a:xfrm>
            <a:off x="4282613" y="3140968"/>
            <a:ext cx="2520280" cy="576064"/>
          </a:xfrm>
          <a:prstGeom prst="rect">
            <a:avLst/>
          </a:prstGeom>
          <a:noFill/>
          <a:ln w="38100">
            <a:solidFill>
              <a:srgbClr val="0118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011893"/>
              </a:solidFill>
            </a:endParaRPr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584AC461-9794-F04A-9387-0D28527FB0D2}"/>
              </a:ext>
            </a:extLst>
          </p:cNvPr>
          <p:cNvSpPr/>
          <p:nvPr/>
        </p:nvSpPr>
        <p:spPr>
          <a:xfrm>
            <a:off x="5038697" y="4221088"/>
            <a:ext cx="936104" cy="576064"/>
          </a:xfrm>
          <a:prstGeom prst="rect">
            <a:avLst/>
          </a:prstGeom>
          <a:noFill/>
          <a:ln w="38100">
            <a:solidFill>
              <a:srgbClr val="0118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011893"/>
              </a:solidFill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6AA9A1FF-5EED-1742-A59D-8417AFB93002}"/>
              </a:ext>
            </a:extLst>
          </p:cNvPr>
          <p:cNvSpPr txBox="1"/>
          <p:nvPr/>
        </p:nvSpPr>
        <p:spPr>
          <a:xfrm>
            <a:off x="5004048" y="4221088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3200"/>
              <a:t>反応</a:t>
            </a:r>
          </a:p>
        </p:txBody>
      </p:sp>
      <p:cxnSp>
        <p:nvCxnSpPr>
          <p:cNvPr id="18" name="直線矢印コネクタ 17">
            <a:extLst>
              <a:ext uri="{FF2B5EF4-FFF2-40B4-BE49-F238E27FC236}">
                <a16:creationId xmlns:a16="http://schemas.microsoft.com/office/drawing/2014/main" id="{48B3444F-F5C6-BE4B-807D-05F07185F8EA}"/>
              </a:ext>
            </a:extLst>
          </p:cNvPr>
          <p:cNvCxnSpPr/>
          <p:nvPr/>
        </p:nvCxnSpPr>
        <p:spPr>
          <a:xfrm flipV="1">
            <a:off x="3561179" y="3789040"/>
            <a:ext cx="1354" cy="4320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矢印コネクタ 18">
            <a:extLst>
              <a:ext uri="{FF2B5EF4-FFF2-40B4-BE49-F238E27FC236}">
                <a16:creationId xmlns:a16="http://schemas.microsoft.com/office/drawing/2014/main" id="{6842962A-4A63-B041-92B4-EFDE4575B533}"/>
              </a:ext>
            </a:extLst>
          </p:cNvPr>
          <p:cNvCxnSpPr/>
          <p:nvPr/>
        </p:nvCxnSpPr>
        <p:spPr>
          <a:xfrm flipV="1">
            <a:off x="5506749" y="3789040"/>
            <a:ext cx="1354" cy="432048"/>
          </a:xfrm>
          <a:prstGeom prst="straightConnector1">
            <a:avLst/>
          </a:prstGeom>
          <a:ln>
            <a:solidFill>
              <a:srgbClr val="0118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EDB9173F-3ABA-4ABF-8CF6-7FB020FCFB63}"/>
              </a:ext>
            </a:extLst>
          </p:cNvPr>
          <p:cNvSpPr txBox="1"/>
          <p:nvPr/>
        </p:nvSpPr>
        <p:spPr>
          <a:xfrm>
            <a:off x="539552" y="1196752"/>
            <a:ext cx="33730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/>
              <a:t>Gray-Scott Model</a:t>
            </a:r>
            <a:endParaRPr kumimoji="1" lang="ja-JP" altLang="en-US" sz="3200" dirty="0"/>
          </a:p>
        </p:txBody>
      </p:sp>
    </p:spTree>
    <p:extLst>
      <p:ext uri="{BB962C8B-B14F-4D97-AF65-F5344CB8AC3E}">
        <p14:creationId xmlns:p14="http://schemas.microsoft.com/office/powerpoint/2010/main" val="41566042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94D7FF44-94A1-9F45-8C25-6A6CFEF0462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 dirty="0"/>
              <a:t>課題</a:t>
            </a:r>
            <a:r>
              <a:rPr kumimoji="1" lang="en-US" altLang="ja-JP" dirty="0"/>
              <a:t>2</a:t>
            </a:r>
            <a:r>
              <a:rPr kumimoji="1" lang="ja-JP" altLang="en-US" dirty="0"/>
              <a:t>：ラプラシアンの計算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テキスト ボックス 19">
                <a:extLst>
                  <a:ext uri="{FF2B5EF4-FFF2-40B4-BE49-F238E27FC236}">
                    <a16:creationId xmlns:a16="http://schemas.microsoft.com/office/drawing/2014/main" id="{53AFAB36-481E-41C7-A0D2-BD6A36777CD2}"/>
                  </a:ext>
                </a:extLst>
              </p:cNvPr>
              <p:cNvSpPr txBox="1"/>
              <p:nvPr/>
            </p:nvSpPr>
            <p:spPr>
              <a:xfrm>
                <a:off x="1903023" y="1920134"/>
                <a:ext cx="4901907" cy="81926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28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num>
                        <m:den>
                          <m:r>
                            <a:rPr kumimoji="1" lang="en-US" altLang="ja-JP" sz="28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kumimoji="1" lang="en-US" altLang="ja-JP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  <m:r>
                        <a:rPr kumimoji="1" lang="en-US" altLang="ja-JP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kumimoji="1" lang="en-US" altLang="ja-JP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kumimoji="1" lang="en-US" altLang="ja-JP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kumimoji="1" lang="en-US" altLang="ja-JP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sSup>
                        <m:sSupPr>
                          <m:ctrlPr>
                            <a:rPr kumimoji="1" lang="en-US" altLang="ja-JP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kumimoji="1" lang="en-US" altLang="ja-JP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kumimoji="1" lang="en-US" altLang="ja-JP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  <m:r>
                        <a:rPr kumimoji="1" lang="en-US" altLang="ja-JP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(1−</m:t>
                      </m:r>
                      <m:r>
                        <a:rPr kumimoji="1" lang="en-US" altLang="ja-JP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kumimoji="1" lang="en-US" altLang="ja-JP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ja-JP" altLang="en-US" sz="2800" dirty="0"/>
              </a:p>
            </p:txBody>
          </p:sp>
        </mc:Choice>
        <mc:Fallback>
          <p:sp>
            <p:nvSpPr>
              <p:cNvPr id="20" name="テキスト ボックス 19">
                <a:extLst>
                  <a:ext uri="{FF2B5EF4-FFF2-40B4-BE49-F238E27FC236}">
                    <a16:creationId xmlns:a16="http://schemas.microsoft.com/office/drawing/2014/main" id="{53AFAB36-481E-41C7-A0D2-BD6A36777C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3023" y="1920134"/>
                <a:ext cx="4901907" cy="81926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0E6CB912-9465-4360-993B-4A3A785C57DC}"/>
              </a:ext>
            </a:extLst>
          </p:cNvPr>
          <p:cNvSpPr/>
          <p:nvPr/>
        </p:nvSpPr>
        <p:spPr>
          <a:xfrm>
            <a:off x="1975031" y="1776118"/>
            <a:ext cx="648072" cy="1152128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745B4C77-2BD2-4361-802F-0BE68C723012}"/>
              </a:ext>
            </a:extLst>
          </p:cNvPr>
          <p:cNvSpPr/>
          <p:nvPr/>
        </p:nvSpPr>
        <p:spPr>
          <a:xfrm>
            <a:off x="2911134" y="1776118"/>
            <a:ext cx="3893795" cy="115212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E59CE2CF-7F61-45A2-97C5-251C904323B8}"/>
              </a:ext>
            </a:extLst>
          </p:cNvPr>
          <p:cNvSpPr txBox="1"/>
          <p:nvPr/>
        </p:nvSpPr>
        <p:spPr>
          <a:xfrm>
            <a:off x="1326959" y="3288286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u</a:t>
            </a:r>
            <a:r>
              <a:rPr kumimoji="1" lang="ja-JP" altLang="en-US" dirty="0"/>
              <a:t>の時間微分が</a:t>
            </a:r>
          </a:p>
        </p:txBody>
      </p:sp>
      <p:cxnSp>
        <p:nvCxnSpPr>
          <p:cNvPr id="24" name="直線矢印コネクタ 23">
            <a:extLst>
              <a:ext uri="{FF2B5EF4-FFF2-40B4-BE49-F238E27FC236}">
                <a16:creationId xmlns:a16="http://schemas.microsoft.com/office/drawing/2014/main" id="{90A785AF-2F51-4FA9-9500-3FD66B9C5EDC}"/>
              </a:ext>
            </a:extLst>
          </p:cNvPr>
          <p:cNvCxnSpPr>
            <a:stCxn id="23" idx="0"/>
            <a:endCxn id="21" idx="2"/>
          </p:cNvCxnSpPr>
          <p:nvPr/>
        </p:nvCxnSpPr>
        <p:spPr>
          <a:xfrm flipV="1">
            <a:off x="2299067" y="2928246"/>
            <a:ext cx="0" cy="36004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79D6EFE7-C170-410C-A3FA-28D573C64851}"/>
              </a:ext>
            </a:extLst>
          </p:cNvPr>
          <p:cNvSpPr txBox="1"/>
          <p:nvPr/>
        </p:nvSpPr>
        <p:spPr>
          <a:xfrm>
            <a:off x="3237851" y="3288286"/>
            <a:ext cx="3201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こんな式で与えられている</a:t>
            </a:r>
            <a:endParaRPr kumimoji="1" lang="ja-JP" altLang="en-US" dirty="0"/>
          </a:p>
        </p:txBody>
      </p:sp>
      <p:cxnSp>
        <p:nvCxnSpPr>
          <p:cNvPr id="26" name="直線矢印コネクタ 25">
            <a:extLst>
              <a:ext uri="{FF2B5EF4-FFF2-40B4-BE49-F238E27FC236}">
                <a16:creationId xmlns:a16="http://schemas.microsoft.com/office/drawing/2014/main" id="{2EDA8BD7-6F72-4CC0-9ED5-547D0D2AE093}"/>
              </a:ext>
            </a:extLst>
          </p:cNvPr>
          <p:cNvCxnSpPr>
            <a:stCxn id="25" idx="0"/>
            <a:endCxn id="22" idx="2"/>
          </p:cNvCxnSpPr>
          <p:nvPr/>
        </p:nvCxnSpPr>
        <p:spPr>
          <a:xfrm flipV="1">
            <a:off x="4838689" y="2928246"/>
            <a:ext cx="19343" cy="36004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1CC3EF6A-2997-44ED-B7E9-0A21E5CA7AC0}"/>
              </a:ext>
            </a:extLst>
          </p:cNvPr>
          <p:cNvSpPr/>
          <p:nvPr/>
        </p:nvSpPr>
        <p:spPr>
          <a:xfrm>
            <a:off x="1687000" y="3762458"/>
            <a:ext cx="576064" cy="52968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7828739B-FBF4-4730-B68C-78D8CA7E486A}"/>
              </a:ext>
            </a:extLst>
          </p:cNvPr>
          <p:cNvSpPr txBox="1"/>
          <p:nvPr/>
        </p:nvSpPr>
        <p:spPr>
          <a:xfrm>
            <a:off x="2223684" y="3857409"/>
            <a:ext cx="42158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を評価できたら次のステップの値が</a:t>
            </a:r>
            <a:endParaRPr kumimoji="1" lang="ja-JP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9" name="テキスト ボックス 28">
                <a:extLst>
                  <a:ext uri="{FF2B5EF4-FFF2-40B4-BE49-F238E27FC236}">
                    <a16:creationId xmlns:a16="http://schemas.microsoft.com/office/drawing/2014/main" id="{91D37D7A-0730-4188-8162-D920831090F4}"/>
                  </a:ext>
                </a:extLst>
              </p:cNvPr>
              <p:cNvSpPr txBox="1"/>
              <p:nvPr/>
            </p:nvSpPr>
            <p:spPr>
              <a:xfrm>
                <a:off x="1478864" y="4518046"/>
                <a:ext cx="407585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800" b="0" i="1" smtClean="0"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e>
                      </m:d>
                      <m:r>
                        <a:rPr kumimoji="1" lang="en-US" altLang="ja-JP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2800" b="0" i="1" smtClean="0"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kumimoji="1" lang="en-US" altLang="ja-JP" sz="2800" b="0" i="1" smtClean="0">
                          <a:latin typeface="Cambria Math" panose="02040503050406030204" pitchFamily="18" charset="0"/>
                        </a:rPr>
                        <m:t>+        </m:t>
                      </m:r>
                      <m:r>
                        <a:rPr kumimoji="1" lang="en-US" altLang="ja-JP" sz="2800" b="0" i="1" smtClean="0">
                          <a:latin typeface="Cambria Math" panose="02040503050406030204" pitchFamily="18" charset="0"/>
                        </a:rPr>
                        <m:t>𝑑𝑡</m:t>
                      </m:r>
                    </m:oMath>
                  </m:oMathPara>
                </a14:m>
                <a:endParaRPr kumimoji="1" lang="ja-JP" altLang="en-US" sz="2800" dirty="0"/>
              </a:p>
            </p:txBody>
          </p:sp>
        </mc:Choice>
        <mc:Fallback>
          <p:sp>
            <p:nvSpPr>
              <p:cNvPr id="29" name="テキスト ボックス 28">
                <a:extLst>
                  <a:ext uri="{FF2B5EF4-FFF2-40B4-BE49-F238E27FC236}">
                    <a16:creationId xmlns:a16="http://schemas.microsoft.com/office/drawing/2014/main" id="{91D37D7A-0730-4188-8162-D920831090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8864" y="4518046"/>
                <a:ext cx="4075859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124C8D96-F017-4777-AF35-58767AC014AF}"/>
              </a:ext>
            </a:extLst>
          </p:cNvPr>
          <p:cNvSpPr/>
          <p:nvPr/>
        </p:nvSpPr>
        <p:spPr>
          <a:xfrm>
            <a:off x="4503200" y="4468647"/>
            <a:ext cx="576064" cy="52968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4CF6F31D-CB80-44AF-9D7F-53F7C085DFF2}"/>
              </a:ext>
            </a:extLst>
          </p:cNvPr>
          <p:cNvSpPr txBox="1"/>
          <p:nvPr/>
        </p:nvSpPr>
        <p:spPr>
          <a:xfrm>
            <a:off x="5506107" y="4579601"/>
            <a:ext cx="1802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で</a:t>
            </a:r>
            <a:r>
              <a:rPr lang="ja-JP" altLang="en-US" dirty="0"/>
              <a:t>計算できる</a:t>
            </a:r>
            <a:endParaRPr kumimoji="1" lang="ja-JP" altLang="en-US" dirty="0"/>
          </a:p>
        </p:txBody>
      </p:sp>
      <p:sp>
        <p:nvSpPr>
          <p:cNvPr id="32" name="正方形/長方形 31">
            <a:extLst>
              <a:ext uri="{FF2B5EF4-FFF2-40B4-BE49-F238E27FC236}">
                <a16:creationId xmlns:a16="http://schemas.microsoft.com/office/drawing/2014/main" id="{515AD7C6-8A76-4016-8ED1-A36046DBBDF5}"/>
              </a:ext>
            </a:extLst>
          </p:cNvPr>
          <p:cNvSpPr/>
          <p:nvPr/>
        </p:nvSpPr>
        <p:spPr>
          <a:xfrm>
            <a:off x="1906901" y="5191475"/>
            <a:ext cx="576064" cy="52968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38A731DD-FC11-43BC-886A-A671704E1F62}"/>
              </a:ext>
            </a:extLst>
          </p:cNvPr>
          <p:cNvSpPr txBox="1"/>
          <p:nvPr/>
        </p:nvSpPr>
        <p:spPr>
          <a:xfrm>
            <a:off x="1002385" y="5268956"/>
            <a:ext cx="1151620" cy="3756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しかし</a:t>
            </a:r>
            <a:endParaRPr kumimoji="1" lang="ja-JP" altLang="en-US" dirty="0"/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5D39EE98-6B62-4E48-989B-E1CD8C58C151}"/>
              </a:ext>
            </a:extLst>
          </p:cNvPr>
          <p:cNvSpPr txBox="1"/>
          <p:nvPr/>
        </p:nvSpPr>
        <p:spPr>
          <a:xfrm>
            <a:off x="2547939" y="5275317"/>
            <a:ext cx="2442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を計算するには</a:t>
            </a:r>
            <a:endParaRPr kumimoji="1" lang="ja-JP" altLang="en-US" dirty="0"/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E5675E8E-44DB-49DD-92CD-82A329A34841}"/>
              </a:ext>
            </a:extLst>
          </p:cNvPr>
          <p:cNvSpPr txBox="1"/>
          <p:nvPr/>
        </p:nvSpPr>
        <p:spPr>
          <a:xfrm>
            <a:off x="4788024" y="5301208"/>
            <a:ext cx="3088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を計算しなければならない</a:t>
            </a:r>
            <a:endParaRPr kumimoji="1" lang="ja-JP" altLang="en-US" dirty="0"/>
          </a:p>
        </p:txBody>
      </p:sp>
      <p:sp>
        <p:nvSpPr>
          <p:cNvPr id="36" name="正方形/長方形 35">
            <a:extLst>
              <a:ext uri="{FF2B5EF4-FFF2-40B4-BE49-F238E27FC236}">
                <a16:creationId xmlns:a16="http://schemas.microsoft.com/office/drawing/2014/main" id="{FE696688-4F9B-4407-A0A0-2346545C6936}"/>
              </a:ext>
            </a:extLst>
          </p:cNvPr>
          <p:cNvSpPr/>
          <p:nvPr/>
        </p:nvSpPr>
        <p:spPr>
          <a:xfrm>
            <a:off x="3373133" y="2121371"/>
            <a:ext cx="434727" cy="438429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37" name="グループ化 36">
            <a:extLst>
              <a:ext uri="{FF2B5EF4-FFF2-40B4-BE49-F238E27FC236}">
                <a16:creationId xmlns:a16="http://schemas.microsoft.com/office/drawing/2014/main" id="{2E666EA0-885E-4BED-8EE4-7F7AA9B55B6E}"/>
              </a:ext>
            </a:extLst>
          </p:cNvPr>
          <p:cNvGrpSpPr/>
          <p:nvPr/>
        </p:nvGrpSpPr>
        <p:grpSpPr>
          <a:xfrm>
            <a:off x="4203869" y="5226516"/>
            <a:ext cx="720080" cy="453797"/>
            <a:chOff x="3851920" y="4149080"/>
            <a:chExt cx="720080" cy="45379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テキスト ボックス 37">
                  <a:extLst>
                    <a:ext uri="{FF2B5EF4-FFF2-40B4-BE49-F238E27FC236}">
                      <a16:creationId xmlns:a16="http://schemas.microsoft.com/office/drawing/2014/main" id="{34273D67-5713-4222-8901-5B77BC6CF3A3}"/>
                    </a:ext>
                  </a:extLst>
                </p:cNvPr>
                <p:cNvSpPr txBox="1"/>
                <p:nvPr/>
              </p:nvSpPr>
              <p:spPr>
                <a:xfrm>
                  <a:off x="3851920" y="4171990"/>
                  <a:ext cx="720080" cy="43088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ja-JP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kumimoji="1" lang="en-US" altLang="ja-JP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oMath>
                    </m:oMathPara>
                  </a14:m>
                  <a:endParaRPr kumimoji="1" lang="ja-JP" altLang="en-US" sz="2800" dirty="0"/>
                </a:p>
              </p:txBody>
            </p:sp>
          </mc:Choice>
          <mc:Fallback xmlns="">
            <p:sp>
              <p:nvSpPr>
                <p:cNvPr id="27" name="テキスト ボックス 2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51920" y="4171990"/>
                  <a:ext cx="720080" cy="43088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9" name="正方形/長方形 38">
              <a:extLst>
                <a:ext uri="{FF2B5EF4-FFF2-40B4-BE49-F238E27FC236}">
                  <a16:creationId xmlns:a16="http://schemas.microsoft.com/office/drawing/2014/main" id="{F41DD0C7-8F65-4448-87A2-A6BA187327CF}"/>
                </a:ext>
              </a:extLst>
            </p:cNvPr>
            <p:cNvSpPr/>
            <p:nvPr/>
          </p:nvSpPr>
          <p:spPr>
            <a:xfrm>
              <a:off x="3993257" y="4149080"/>
              <a:ext cx="434727" cy="438429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3096569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94D7FF44-94A1-9F45-8C25-6A6CFEF0462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 dirty="0"/>
              <a:t>課題</a:t>
            </a:r>
            <a:r>
              <a:rPr kumimoji="1" lang="en-US" altLang="ja-JP" dirty="0"/>
              <a:t>2</a:t>
            </a:r>
            <a:r>
              <a:rPr kumimoji="1" lang="ja-JP" altLang="en-US" dirty="0"/>
              <a:t>：ラプラシアンの計算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B208A24A-54CD-442C-B8EB-5F18B93E6A39}"/>
              </a:ext>
            </a:extLst>
          </p:cNvPr>
          <p:cNvSpPr/>
          <p:nvPr/>
        </p:nvSpPr>
        <p:spPr>
          <a:xfrm>
            <a:off x="838582" y="1484784"/>
            <a:ext cx="2304256" cy="2304256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75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27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右矢印 41">
            <a:extLst>
              <a:ext uri="{FF2B5EF4-FFF2-40B4-BE49-F238E27FC236}">
                <a16:creationId xmlns:a16="http://schemas.microsoft.com/office/drawing/2014/main" id="{CBC8120D-5DC8-4A52-B9B1-77E287480D48}"/>
              </a:ext>
            </a:extLst>
          </p:cNvPr>
          <p:cNvSpPr/>
          <p:nvPr/>
        </p:nvSpPr>
        <p:spPr>
          <a:xfrm>
            <a:off x="3758683" y="2319732"/>
            <a:ext cx="854819" cy="610585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C7041E82-45E3-4688-8E2F-4AAE610263F6}"/>
              </a:ext>
            </a:extLst>
          </p:cNvPr>
          <p:cNvSpPr txBox="1"/>
          <p:nvPr/>
        </p:nvSpPr>
        <p:spPr>
          <a:xfrm>
            <a:off x="1198622" y="105273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連続的な世界</a:t>
            </a:r>
          </a:p>
        </p:txBody>
      </p:sp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B4C2C859-ADD8-4754-93F9-AF1195D53D73}"/>
              </a:ext>
            </a:extLst>
          </p:cNvPr>
          <p:cNvGrpSpPr/>
          <p:nvPr/>
        </p:nvGrpSpPr>
        <p:grpSpPr>
          <a:xfrm>
            <a:off x="5223592" y="1052736"/>
            <a:ext cx="2304256" cy="2736304"/>
            <a:chOff x="1331640" y="1124744"/>
            <a:chExt cx="2304256" cy="2736304"/>
          </a:xfrm>
        </p:grpSpPr>
        <p:cxnSp>
          <p:nvCxnSpPr>
            <p:cNvPr id="7" name="直線コネクタ 6">
              <a:extLst>
                <a:ext uri="{FF2B5EF4-FFF2-40B4-BE49-F238E27FC236}">
                  <a16:creationId xmlns:a16="http://schemas.microsoft.com/office/drawing/2014/main" id="{B7ACEAE3-D9EF-4256-9609-7E80146B683A}"/>
                </a:ext>
              </a:extLst>
            </p:cNvPr>
            <p:cNvCxnSpPr>
              <a:cxnSpLocks/>
            </p:cNvCxnSpPr>
            <p:nvPr/>
          </p:nvCxnSpPr>
          <p:spPr>
            <a:xfrm>
              <a:off x="1331640" y="1556792"/>
              <a:ext cx="0" cy="23042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線コネクタ 7">
              <a:extLst>
                <a:ext uri="{FF2B5EF4-FFF2-40B4-BE49-F238E27FC236}">
                  <a16:creationId xmlns:a16="http://schemas.microsoft.com/office/drawing/2014/main" id="{934758F9-F9A4-401C-A58F-F7B15DA8AF62}"/>
                </a:ext>
              </a:extLst>
            </p:cNvPr>
            <p:cNvCxnSpPr>
              <a:cxnSpLocks/>
            </p:cNvCxnSpPr>
            <p:nvPr/>
          </p:nvCxnSpPr>
          <p:spPr>
            <a:xfrm>
              <a:off x="3635896" y="1556792"/>
              <a:ext cx="0" cy="23042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線コネクタ 8">
              <a:extLst>
                <a:ext uri="{FF2B5EF4-FFF2-40B4-BE49-F238E27FC236}">
                  <a16:creationId xmlns:a16="http://schemas.microsoft.com/office/drawing/2014/main" id="{CE703444-93D5-4DE3-94C5-13B04ECA5958}"/>
                </a:ext>
              </a:extLst>
            </p:cNvPr>
            <p:cNvCxnSpPr>
              <a:cxnSpLocks/>
            </p:cNvCxnSpPr>
            <p:nvPr/>
          </p:nvCxnSpPr>
          <p:spPr>
            <a:xfrm>
              <a:off x="1619672" y="1556792"/>
              <a:ext cx="0" cy="23042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線コネクタ 9">
              <a:extLst>
                <a:ext uri="{FF2B5EF4-FFF2-40B4-BE49-F238E27FC236}">
                  <a16:creationId xmlns:a16="http://schemas.microsoft.com/office/drawing/2014/main" id="{1286BDCF-2E32-4BE0-90BD-4B3F9EEC8DDE}"/>
                </a:ext>
              </a:extLst>
            </p:cNvPr>
            <p:cNvCxnSpPr>
              <a:cxnSpLocks/>
            </p:cNvCxnSpPr>
            <p:nvPr/>
          </p:nvCxnSpPr>
          <p:spPr>
            <a:xfrm>
              <a:off x="1907704" y="1556792"/>
              <a:ext cx="0" cy="23042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線コネクタ 10">
              <a:extLst>
                <a:ext uri="{FF2B5EF4-FFF2-40B4-BE49-F238E27FC236}">
                  <a16:creationId xmlns:a16="http://schemas.microsoft.com/office/drawing/2014/main" id="{1B1F0B44-65C3-4A11-B662-8D3204246796}"/>
                </a:ext>
              </a:extLst>
            </p:cNvPr>
            <p:cNvCxnSpPr>
              <a:cxnSpLocks/>
            </p:cNvCxnSpPr>
            <p:nvPr/>
          </p:nvCxnSpPr>
          <p:spPr>
            <a:xfrm>
              <a:off x="2195736" y="1556792"/>
              <a:ext cx="0" cy="23042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線コネクタ 11">
              <a:extLst>
                <a:ext uri="{FF2B5EF4-FFF2-40B4-BE49-F238E27FC236}">
                  <a16:creationId xmlns:a16="http://schemas.microsoft.com/office/drawing/2014/main" id="{D5DAF81A-AA56-4599-84E6-3C3A5AD8C49D}"/>
                </a:ext>
              </a:extLst>
            </p:cNvPr>
            <p:cNvCxnSpPr>
              <a:cxnSpLocks/>
            </p:cNvCxnSpPr>
            <p:nvPr/>
          </p:nvCxnSpPr>
          <p:spPr>
            <a:xfrm>
              <a:off x="2483768" y="1556792"/>
              <a:ext cx="0" cy="23042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線コネクタ 12">
              <a:extLst>
                <a:ext uri="{FF2B5EF4-FFF2-40B4-BE49-F238E27FC236}">
                  <a16:creationId xmlns:a16="http://schemas.microsoft.com/office/drawing/2014/main" id="{5AAADE1B-11DF-4C53-9766-5B73F365EDC3}"/>
                </a:ext>
              </a:extLst>
            </p:cNvPr>
            <p:cNvCxnSpPr>
              <a:cxnSpLocks/>
            </p:cNvCxnSpPr>
            <p:nvPr/>
          </p:nvCxnSpPr>
          <p:spPr>
            <a:xfrm>
              <a:off x="2771800" y="1556792"/>
              <a:ext cx="0" cy="23042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線コネクタ 13">
              <a:extLst>
                <a:ext uri="{FF2B5EF4-FFF2-40B4-BE49-F238E27FC236}">
                  <a16:creationId xmlns:a16="http://schemas.microsoft.com/office/drawing/2014/main" id="{57548A4D-4B8F-4DA8-B87A-AB58ED14646D}"/>
                </a:ext>
              </a:extLst>
            </p:cNvPr>
            <p:cNvCxnSpPr>
              <a:cxnSpLocks/>
            </p:cNvCxnSpPr>
            <p:nvPr/>
          </p:nvCxnSpPr>
          <p:spPr>
            <a:xfrm>
              <a:off x="3059832" y="1556792"/>
              <a:ext cx="0" cy="23042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コネクタ 14">
              <a:extLst>
                <a:ext uri="{FF2B5EF4-FFF2-40B4-BE49-F238E27FC236}">
                  <a16:creationId xmlns:a16="http://schemas.microsoft.com/office/drawing/2014/main" id="{5679FB77-9014-41B1-9457-A249A59B426B}"/>
                </a:ext>
              </a:extLst>
            </p:cNvPr>
            <p:cNvCxnSpPr>
              <a:cxnSpLocks/>
            </p:cNvCxnSpPr>
            <p:nvPr/>
          </p:nvCxnSpPr>
          <p:spPr>
            <a:xfrm>
              <a:off x="3347864" y="1556792"/>
              <a:ext cx="0" cy="23042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コネクタ 15">
              <a:extLst>
                <a:ext uri="{FF2B5EF4-FFF2-40B4-BE49-F238E27FC236}">
                  <a16:creationId xmlns:a16="http://schemas.microsoft.com/office/drawing/2014/main" id="{9304EF87-C8D8-49FF-96F1-B062F22AAB7C}"/>
                </a:ext>
              </a:extLst>
            </p:cNvPr>
            <p:cNvCxnSpPr/>
            <p:nvPr/>
          </p:nvCxnSpPr>
          <p:spPr>
            <a:xfrm>
              <a:off x="1331640" y="1556792"/>
              <a:ext cx="230425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コネクタ 16">
              <a:extLst>
                <a:ext uri="{FF2B5EF4-FFF2-40B4-BE49-F238E27FC236}">
                  <a16:creationId xmlns:a16="http://schemas.microsoft.com/office/drawing/2014/main" id="{4499642C-CBFA-406A-B846-25A4620473BE}"/>
                </a:ext>
              </a:extLst>
            </p:cNvPr>
            <p:cNvCxnSpPr/>
            <p:nvPr/>
          </p:nvCxnSpPr>
          <p:spPr>
            <a:xfrm>
              <a:off x="1331640" y="1844824"/>
              <a:ext cx="230425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コネクタ 17">
              <a:extLst>
                <a:ext uri="{FF2B5EF4-FFF2-40B4-BE49-F238E27FC236}">
                  <a16:creationId xmlns:a16="http://schemas.microsoft.com/office/drawing/2014/main" id="{D59EDFEE-E900-48FC-A0CA-00023AF2435A}"/>
                </a:ext>
              </a:extLst>
            </p:cNvPr>
            <p:cNvCxnSpPr/>
            <p:nvPr/>
          </p:nvCxnSpPr>
          <p:spPr>
            <a:xfrm>
              <a:off x="1331640" y="2132856"/>
              <a:ext cx="230425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コネクタ 18">
              <a:extLst>
                <a:ext uri="{FF2B5EF4-FFF2-40B4-BE49-F238E27FC236}">
                  <a16:creationId xmlns:a16="http://schemas.microsoft.com/office/drawing/2014/main" id="{85EAC741-4444-428F-871F-E13C7F4140C2}"/>
                </a:ext>
              </a:extLst>
            </p:cNvPr>
            <p:cNvCxnSpPr/>
            <p:nvPr/>
          </p:nvCxnSpPr>
          <p:spPr>
            <a:xfrm>
              <a:off x="1331640" y="2420888"/>
              <a:ext cx="230425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コネクタ 19">
              <a:extLst>
                <a:ext uri="{FF2B5EF4-FFF2-40B4-BE49-F238E27FC236}">
                  <a16:creationId xmlns:a16="http://schemas.microsoft.com/office/drawing/2014/main" id="{C5AD1363-8DBA-4CFA-AE8B-585E8A9D8DE5}"/>
                </a:ext>
              </a:extLst>
            </p:cNvPr>
            <p:cNvCxnSpPr/>
            <p:nvPr/>
          </p:nvCxnSpPr>
          <p:spPr>
            <a:xfrm>
              <a:off x="1331640" y="2708920"/>
              <a:ext cx="230425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コネクタ 20">
              <a:extLst>
                <a:ext uri="{FF2B5EF4-FFF2-40B4-BE49-F238E27FC236}">
                  <a16:creationId xmlns:a16="http://schemas.microsoft.com/office/drawing/2014/main" id="{93D10645-D19F-440C-8363-4BAB7EE34530}"/>
                </a:ext>
              </a:extLst>
            </p:cNvPr>
            <p:cNvCxnSpPr/>
            <p:nvPr/>
          </p:nvCxnSpPr>
          <p:spPr>
            <a:xfrm>
              <a:off x="1331640" y="2996952"/>
              <a:ext cx="230425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コネクタ 21">
              <a:extLst>
                <a:ext uri="{FF2B5EF4-FFF2-40B4-BE49-F238E27FC236}">
                  <a16:creationId xmlns:a16="http://schemas.microsoft.com/office/drawing/2014/main" id="{136F8201-43BB-4DA8-850A-CBCE875B6EA4}"/>
                </a:ext>
              </a:extLst>
            </p:cNvPr>
            <p:cNvCxnSpPr/>
            <p:nvPr/>
          </p:nvCxnSpPr>
          <p:spPr>
            <a:xfrm>
              <a:off x="1331640" y="3284984"/>
              <a:ext cx="230425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コネクタ 22">
              <a:extLst>
                <a:ext uri="{FF2B5EF4-FFF2-40B4-BE49-F238E27FC236}">
                  <a16:creationId xmlns:a16="http://schemas.microsoft.com/office/drawing/2014/main" id="{BA0C1FB9-DB50-45AD-8852-8BB4F183B604}"/>
                </a:ext>
              </a:extLst>
            </p:cNvPr>
            <p:cNvCxnSpPr/>
            <p:nvPr/>
          </p:nvCxnSpPr>
          <p:spPr>
            <a:xfrm>
              <a:off x="1331640" y="3573016"/>
              <a:ext cx="230425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線コネクタ 23">
              <a:extLst>
                <a:ext uri="{FF2B5EF4-FFF2-40B4-BE49-F238E27FC236}">
                  <a16:creationId xmlns:a16="http://schemas.microsoft.com/office/drawing/2014/main" id="{86C08039-119C-4F73-9CE3-1999D327CE33}"/>
                </a:ext>
              </a:extLst>
            </p:cNvPr>
            <p:cNvCxnSpPr/>
            <p:nvPr/>
          </p:nvCxnSpPr>
          <p:spPr>
            <a:xfrm>
              <a:off x="1331640" y="3861048"/>
              <a:ext cx="230425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テキスト ボックス 24">
              <a:extLst>
                <a:ext uri="{FF2B5EF4-FFF2-40B4-BE49-F238E27FC236}">
                  <a16:creationId xmlns:a16="http://schemas.microsoft.com/office/drawing/2014/main" id="{B5A26E0A-1B58-4E4F-B36D-77547B6A6306}"/>
                </a:ext>
              </a:extLst>
            </p:cNvPr>
            <p:cNvSpPr txBox="1"/>
            <p:nvPr/>
          </p:nvSpPr>
          <p:spPr>
            <a:xfrm>
              <a:off x="1706196" y="1124744"/>
              <a:ext cx="1569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/>
                <a:t>離散的な世界</a:t>
              </a:r>
            </a:p>
          </p:txBody>
        </p:sp>
        <p:sp>
          <p:nvSpPr>
            <p:cNvPr id="26" name="正方形/長方形 25">
              <a:extLst>
                <a:ext uri="{FF2B5EF4-FFF2-40B4-BE49-F238E27FC236}">
                  <a16:creationId xmlns:a16="http://schemas.microsoft.com/office/drawing/2014/main" id="{1F08375F-A131-43F0-8EDF-425202696812}"/>
                </a:ext>
              </a:extLst>
            </p:cNvPr>
            <p:cNvSpPr/>
            <p:nvPr/>
          </p:nvSpPr>
          <p:spPr>
            <a:xfrm>
              <a:off x="1331640" y="3573016"/>
              <a:ext cx="288032" cy="28803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7" name="正方形/長方形 26">
              <a:extLst>
                <a:ext uri="{FF2B5EF4-FFF2-40B4-BE49-F238E27FC236}">
                  <a16:creationId xmlns:a16="http://schemas.microsoft.com/office/drawing/2014/main" id="{DE5DC7D6-6E22-4F49-AE22-6A278FECD109}"/>
                </a:ext>
              </a:extLst>
            </p:cNvPr>
            <p:cNvSpPr/>
            <p:nvPr/>
          </p:nvSpPr>
          <p:spPr>
            <a:xfrm>
              <a:off x="3347864" y="3573016"/>
              <a:ext cx="288032" cy="2880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" name="正方形/長方形 27">
              <a:extLst>
                <a:ext uri="{FF2B5EF4-FFF2-40B4-BE49-F238E27FC236}">
                  <a16:creationId xmlns:a16="http://schemas.microsoft.com/office/drawing/2014/main" id="{4CA84546-1401-4EF4-B885-828F7ED6D1B8}"/>
                </a:ext>
              </a:extLst>
            </p:cNvPr>
            <p:cNvSpPr/>
            <p:nvPr/>
          </p:nvSpPr>
          <p:spPr>
            <a:xfrm>
              <a:off x="3059832" y="3573016"/>
              <a:ext cx="288032" cy="2880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9" name="正方形/長方形 28">
              <a:extLst>
                <a:ext uri="{FF2B5EF4-FFF2-40B4-BE49-F238E27FC236}">
                  <a16:creationId xmlns:a16="http://schemas.microsoft.com/office/drawing/2014/main" id="{8BB443B0-6F97-439E-8990-40005E05E37E}"/>
                </a:ext>
              </a:extLst>
            </p:cNvPr>
            <p:cNvSpPr/>
            <p:nvPr/>
          </p:nvSpPr>
          <p:spPr>
            <a:xfrm>
              <a:off x="2771800" y="3573016"/>
              <a:ext cx="288032" cy="2880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0" name="正方形/長方形 29">
              <a:extLst>
                <a:ext uri="{FF2B5EF4-FFF2-40B4-BE49-F238E27FC236}">
                  <a16:creationId xmlns:a16="http://schemas.microsoft.com/office/drawing/2014/main" id="{ADF1915F-8420-4A7F-99C2-34CA9D382192}"/>
                </a:ext>
              </a:extLst>
            </p:cNvPr>
            <p:cNvSpPr/>
            <p:nvPr/>
          </p:nvSpPr>
          <p:spPr>
            <a:xfrm>
              <a:off x="2483768" y="3573016"/>
              <a:ext cx="288032" cy="2880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1" name="正方形/長方形 30">
              <a:extLst>
                <a:ext uri="{FF2B5EF4-FFF2-40B4-BE49-F238E27FC236}">
                  <a16:creationId xmlns:a16="http://schemas.microsoft.com/office/drawing/2014/main" id="{F3138550-3496-4E01-A00E-203C72B6E1A2}"/>
                </a:ext>
              </a:extLst>
            </p:cNvPr>
            <p:cNvSpPr/>
            <p:nvPr/>
          </p:nvSpPr>
          <p:spPr>
            <a:xfrm>
              <a:off x="2195736" y="3573016"/>
              <a:ext cx="288032" cy="28803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2" name="正方形/長方形 31">
              <a:extLst>
                <a:ext uri="{FF2B5EF4-FFF2-40B4-BE49-F238E27FC236}">
                  <a16:creationId xmlns:a16="http://schemas.microsoft.com/office/drawing/2014/main" id="{2B3826B5-8617-479D-BD24-100A2EC8AAAA}"/>
                </a:ext>
              </a:extLst>
            </p:cNvPr>
            <p:cNvSpPr/>
            <p:nvPr/>
          </p:nvSpPr>
          <p:spPr>
            <a:xfrm>
              <a:off x="1907704" y="3573016"/>
              <a:ext cx="288032" cy="28803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3" name="正方形/長方形 32">
              <a:extLst>
                <a:ext uri="{FF2B5EF4-FFF2-40B4-BE49-F238E27FC236}">
                  <a16:creationId xmlns:a16="http://schemas.microsoft.com/office/drawing/2014/main" id="{7BCDB8FF-60C4-454C-A591-7AFD5A353174}"/>
                </a:ext>
              </a:extLst>
            </p:cNvPr>
            <p:cNvSpPr/>
            <p:nvPr/>
          </p:nvSpPr>
          <p:spPr>
            <a:xfrm>
              <a:off x="1619672" y="3573016"/>
              <a:ext cx="288032" cy="28803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4" name="正方形/長方形 33">
              <a:extLst>
                <a:ext uri="{FF2B5EF4-FFF2-40B4-BE49-F238E27FC236}">
                  <a16:creationId xmlns:a16="http://schemas.microsoft.com/office/drawing/2014/main" id="{A5A4EAD4-3C88-4857-897C-BCF46A7E4B9D}"/>
                </a:ext>
              </a:extLst>
            </p:cNvPr>
            <p:cNvSpPr/>
            <p:nvPr/>
          </p:nvSpPr>
          <p:spPr>
            <a:xfrm>
              <a:off x="1331640" y="3284984"/>
              <a:ext cx="288032" cy="28803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5" name="正方形/長方形 34">
              <a:extLst>
                <a:ext uri="{FF2B5EF4-FFF2-40B4-BE49-F238E27FC236}">
                  <a16:creationId xmlns:a16="http://schemas.microsoft.com/office/drawing/2014/main" id="{CD464699-B6CD-4EA6-8A40-3CF6E7471960}"/>
                </a:ext>
              </a:extLst>
            </p:cNvPr>
            <p:cNvSpPr/>
            <p:nvPr/>
          </p:nvSpPr>
          <p:spPr>
            <a:xfrm>
              <a:off x="3347864" y="3284984"/>
              <a:ext cx="288032" cy="2880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6" name="正方形/長方形 35">
              <a:extLst>
                <a:ext uri="{FF2B5EF4-FFF2-40B4-BE49-F238E27FC236}">
                  <a16:creationId xmlns:a16="http://schemas.microsoft.com/office/drawing/2014/main" id="{8CAD9F74-FCAB-4BDC-8794-CCE69281284C}"/>
                </a:ext>
              </a:extLst>
            </p:cNvPr>
            <p:cNvSpPr/>
            <p:nvPr/>
          </p:nvSpPr>
          <p:spPr>
            <a:xfrm>
              <a:off x="3059832" y="3284984"/>
              <a:ext cx="288032" cy="2880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7" name="正方形/長方形 36">
              <a:extLst>
                <a:ext uri="{FF2B5EF4-FFF2-40B4-BE49-F238E27FC236}">
                  <a16:creationId xmlns:a16="http://schemas.microsoft.com/office/drawing/2014/main" id="{5FDBF0D3-A107-4383-A030-3FCA8F7DB931}"/>
                </a:ext>
              </a:extLst>
            </p:cNvPr>
            <p:cNvSpPr/>
            <p:nvPr/>
          </p:nvSpPr>
          <p:spPr>
            <a:xfrm>
              <a:off x="2771800" y="3284984"/>
              <a:ext cx="288032" cy="2880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8" name="正方形/長方形 37">
              <a:extLst>
                <a:ext uri="{FF2B5EF4-FFF2-40B4-BE49-F238E27FC236}">
                  <a16:creationId xmlns:a16="http://schemas.microsoft.com/office/drawing/2014/main" id="{A70E471A-D93C-4CE2-910D-70739E1264DD}"/>
                </a:ext>
              </a:extLst>
            </p:cNvPr>
            <p:cNvSpPr/>
            <p:nvPr/>
          </p:nvSpPr>
          <p:spPr>
            <a:xfrm>
              <a:off x="2483768" y="3284984"/>
              <a:ext cx="288032" cy="28803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9" name="正方形/長方形 38">
              <a:extLst>
                <a:ext uri="{FF2B5EF4-FFF2-40B4-BE49-F238E27FC236}">
                  <a16:creationId xmlns:a16="http://schemas.microsoft.com/office/drawing/2014/main" id="{CFC55E42-64CC-4503-A14C-26FED4B15D92}"/>
                </a:ext>
              </a:extLst>
            </p:cNvPr>
            <p:cNvSpPr/>
            <p:nvPr/>
          </p:nvSpPr>
          <p:spPr>
            <a:xfrm>
              <a:off x="2195736" y="3284984"/>
              <a:ext cx="288032" cy="28803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0" name="正方形/長方形 39">
              <a:extLst>
                <a:ext uri="{FF2B5EF4-FFF2-40B4-BE49-F238E27FC236}">
                  <a16:creationId xmlns:a16="http://schemas.microsoft.com/office/drawing/2014/main" id="{4861540D-8736-40BA-BAB4-E0C80E13380B}"/>
                </a:ext>
              </a:extLst>
            </p:cNvPr>
            <p:cNvSpPr/>
            <p:nvPr/>
          </p:nvSpPr>
          <p:spPr>
            <a:xfrm>
              <a:off x="1907704" y="3284984"/>
              <a:ext cx="288032" cy="28803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1" name="正方形/長方形 40">
              <a:extLst>
                <a:ext uri="{FF2B5EF4-FFF2-40B4-BE49-F238E27FC236}">
                  <a16:creationId xmlns:a16="http://schemas.microsoft.com/office/drawing/2014/main" id="{CCEF4429-9C04-43BE-9C3A-367FF90DFA38}"/>
                </a:ext>
              </a:extLst>
            </p:cNvPr>
            <p:cNvSpPr/>
            <p:nvPr/>
          </p:nvSpPr>
          <p:spPr>
            <a:xfrm>
              <a:off x="1619672" y="3284984"/>
              <a:ext cx="288032" cy="28803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42" name="直線コネクタ 41">
              <a:extLst>
                <a:ext uri="{FF2B5EF4-FFF2-40B4-BE49-F238E27FC236}">
                  <a16:creationId xmlns:a16="http://schemas.microsoft.com/office/drawing/2014/main" id="{254AF107-E62C-44DC-874E-C901E07A531F}"/>
                </a:ext>
              </a:extLst>
            </p:cNvPr>
            <p:cNvCxnSpPr/>
            <p:nvPr/>
          </p:nvCxnSpPr>
          <p:spPr>
            <a:xfrm>
              <a:off x="1331640" y="2708920"/>
              <a:ext cx="230425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線コネクタ 42">
              <a:extLst>
                <a:ext uri="{FF2B5EF4-FFF2-40B4-BE49-F238E27FC236}">
                  <a16:creationId xmlns:a16="http://schemas.microsoft.com/office/drawing/2014/main" id="{CC778A12-0117-4B92-B884-7D06A496D229}"/>
                </a:ext>
              </a:extLst>
            </p:cNvPr>
            <p:cNvCxnSpPr/>
            <p:nvPr/>
          </p:nvCxnSpPr>
          <p:spPr>
            <a:xfrm>
              <a:off x="1331640" y="2996952"/>
              <a:ext cx="230425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線コネクタ 43">
              <a:extLst>
                <a:ext uri="{FF2B5EF4-FFF2-40B4-BE49-F238E27FC236}">
                  <a16:creationId xmlns:a16="http://schemas.microsoft.com/office/drawing/2014/main" id="{418E2DDF-6FAC-43D9-8124-488126130EED}"/>
                </a:ext>
              </a:extLst>
            </p:cNvPr>
            <p:cNvCxnSpPr/>
            <p:nvPr/>
          </p:nvCxnSpPr>
          <p:spPr>
            <a:xfrm>
              <a:off x="1331640" y="3284984"/>
              <a:ext cx="230425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正方形/長方形 44">
              <a:extLst>
                <a:ext uri="{FF2B5EF4-FFF2-40B4-BE49-F238E27FC236}">
                  <a16:creationId xmlns:a16="http://schemas.microsoft.com/office/drawing/2014/main" id="{3B850003-6149-4EFA-A89B-AEC0E61A47CD}"/>
                </a:ext>
              </a:extLst>
            </p:cNvPr>
            <p:cNvSpPr/>
            <p:nvPr/>
          </p:nvSpPr>
          <p:spPr>
            <a:xfrm>
              <a:off x="1331640" y="2996952"/>
              <a:ext cx="288032" cy="28803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6" name="正方形/長方形 45">
              <a:extLst>
                <a:ext uri="{FF2B5EF4-FFF2-40B4-BE49-F238E27FC236}">
                  <a16:creationId xmlns:a16="http://schemas.microsoft.com/office/drawing/2014/main" id="{20A06C5B-42D4-49D8-9CB2-2CAAB742A61A}"/>
                </a:ext>
              </a:extLst>
            </p:cNvPr>
            <p:cNvSpPr/>
            <p:nvPr/>
          </p:nvSpPr>
          <p:spPr>
            <a:xfrm>
              <a:off x="3347864" y="2996952"/>
              <a:ext cx="288032" cy="2880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7" name="正方形/長方形 46">
              <a:extLst>
                <a:ext uri="{FF2B5EF4-FFF2-40B4-BE49-F238E27FC236}">
                  <a16:creationId xmlns:a16="http://schemas.microsoft.com/office/drawing/2014/main" id="{761D9A2E-9099-4838-8990-67B254BA98DD}"/>
                </a:ext>
              </a:extLst>
            </p:cNvPr>
            <p:cNvSpPr/>
            <p:nvPr/>
          </p:nvSpPr>
          <p:spPr>
            <a:xfrm>
              <a:off x="3059832" y="2996952"/>
              <a:ext cx="288032" cy="2880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8" name="正方形/長方形 47">
              <a:extLst>
                <a:ext uri="{FF2B5EF4-FFF2-40B4-BE49-F238E27FC236}">
                  <a16:creationId xmlns:a16="http://schemas.microsoft.com/office/drawing/2014/main" id="{29B0BD0C-B223-4E3F-BCAE-76F34B9D972A}"/>
                </a:ext>
              </a:extLst>
            </p:cNvPr>
            <p:cNvSpPr/>
            <p:nvPr/>
          </p:nvSpPr>
          <p:spPr>
            <a:xfrm>
              <a:off x="2771800" y="2996952"/>
              <a:ext cx="288032" cy="28803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9" name="正方形/長方形 48">
              <a:extLst>
                <a:ext uri="{FF2B5EF4-FFF2-40B4-BE49-F238E27FC236}">
                  <a16:creationId xmlns:a16="http://schemas.microsoft.com/office/drawing/2014/main" id="{5C4FE31B-CD71-4FB9-8C00-7FDF7CBE7259}"/>
                </a:ext>
              </a:extLst>
            </p:cNvPr>
            <p:cNvSpPr/>
            <p:nvPr/>
          </p:nvSpPr>
          <p:spPr>
            <a:xfrm>
              <a:off x="2483768" y="2996952"/>
              <a:ext cx="288032" cy="28803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0" name="正方形/長方形 49">
              <a:extLst>
                <a:ext uri="{FF2B5EF4-FFF2-40B4-BE49-F238E27FC236}">
                  <a16:creationId xmlns:a16="http://schemas.microsoft.com/office/drawing/2014/main" id="{B0EBE888-D71D-4418-AF58-6F4C40AF2436}"/>
                </a:ext>
              </a:extLst>
            </p:cNvPr>
            <p:cNvSpPr/>
            <p:nvPr/>
          </p:nvSpPr>
          <p:spPr>
            <a:xfrm>
              <a:off x="2195736" y="2996952"/>
              <a:ext cx="288032" cy="28803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1" name="正方形/長方形 50">
              <a:extLst>
                <a:ext uri="{FF2B5EF4-FFF2-40B4-BE49-F238E27FC236}">
                  <a16:creationId xmlns:a16="http://schemas.microsoft.com/office/drawing/2014/main" id="{F3BD01F6-7F98-4D7A-BA43-2999D0FAD7BA}"/>
                </a:ext>
              </a:extLst>
            </p:cNvPr>
            <p:cNvSpPr/>
            <p:nvPr/>
          </p:nvSpPr>
          <p:spPr>
            <a:xfrm>
              <a:off x="1907704" y="2996952"/>
              <a:ext cx="288032" cy="28803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2" name="正方形/長方形 51">
              <a:extLst>
                <a:ext uri="{FF2B5EF4-FFF2-40B4-BE49-F238E27FC236}">
                  <a16:creationId xmlns:a16="http://schemas.microsoft.com/office/drawing/2014/main" id="{6CC3608C-0B04-43DA-AFCC-8B1C825CFB21}"/>
                </a:ext>
              </a:extLst>
            </p:cNvPr>
            <p:cNvSpPr/>
            <p:nvPr/>
          </p:nvSpPr>
          <p:spPr>
            <a:xfrm>
              <a:off x="1619672" y="2996952"/>
              <a:ext cx="288032" cy="28803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3" name="正方形/長方形 52">
              <a:extLst>
                <a:ext uri="{FF2B5EF4-FFF2-40B4-BE49-F238E27FC236}">
                  <a16:creationId xmlns:a16="http://schemas.microsoft.com/office/drawing/2014/main" id="{4BC79EC7-E6D7-4417-98A6-46C13DC136E5}"/>
                </a:ext>
              </a:extLst>
            </p:cNvPr>
            <p:cNvSpPr/>
            <p:nvPr/>
          </p:nvSpPr>
          <p:spPr>
            <a:xfrm>
              <a:off x="1331640" y="2708920"/>
              <a:ext cx="288032" cy="28803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4" name="正方形/長方形 53">
              <a:extLst>
                <a:ext uri="{FF2B5EF4-FFF2-40B4-BE49-F238E27FC236}">
                  <a16:creationId xmlns:a16="http://schemas.microsoft.com/office/drawing/2014/main" id="{1F0F0E08-C951-495B-86CB-4BB2AE60845A}"/>
                </a:ext>
              </a:extLst>
            </p:cNvPr>
            <p:cNvSpPr/>
            <p:nvPr/>
          </p:nvSpPr>
          <p:spPr>
            <a:xfrm>
              <a:off x="3347864" y="2708920"/>
              <a:ext cx="288032" cy="2880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5" name="正方形/長方形 54">
              <a:extLst>
                <a:ext uri="{FF2B5EF4-FFF2-40B4-BE49-F238E27FC236}">
                  <a16:creationId xmlns:a16="http://schemas.microsoft.com/office/drawing/2014/main" id="{6CC93D3B-6818-4267-836C-821AD0F8ACF5}"/>
                </a:ext>
              </a:extLst>
            </p:cNvPr>
            <p:cNvSpPr/>
            <p:nvPr/>
          </p:nvSpPr>
          <p:spPr>
            <a:xfrm>
              <a:off x="3059832" y="2708920"/>
              <a:ext cx="288032" cy="28803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6" name="正方形/長方形 55">
              <a:extLst>
                <a:ext uri="{FF2B5EF4-FFF2-40B4-BE49-F238E27FC236}">
                  <a16:creationId xmlns:a16="http://schemas.microsoft.com/office/drawing/2014/main" id="{AAB852CE-1ED9-40A0-BE8B-CC6EFC182CF2}"/>
                </a:ext>
              </a:extLst>
            </p:cNvPr>
            <p:cNvSpPr/>
            <p:nvPr/>
          </p:nvSpPr>
          <p:spPr>
            <a:xfrm>
              <a:off x="2771800" y="2708920"/>
              <a:ext cx="288032" cy="28803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7" name="正方形/長方形 56">
              <a:extLst>
                <a:ext uri="{FF2B5EF4-FFF2-40B4-BE49-F238E27FC236}">
                  <a16:creationId xmlns:a16="http://schemas.microsoft.com/office/drawing/2014/main" id="{5A0CE543-EA13-43F0-8E5A-4F4C7FF1F95A}"/>
                </a:ext>
              </a:extLst>
            </p:cNvPr>
            <p:cNvSpPr/>
            <p:nvPr/>
          </p:nvSpPr>
          <p:spPr>
            <a:xfrm>
              <a:off x="2483768" y="2708920"/>
              <a:ext cx="288032" cy="28803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8" name="正方形/長方形 57">
              <a:extLst>
                <a:ext uri="{FF2B5EF4-FFF2-40B4-BE49-F238E27FC236}">
                  <a16:creationId xmlns:a16="http://schemas.microsoft.com/office/drawing/2014/main" id="{B6427421-4D48-40EA-9140-E8C5687EDDED}"/>
                </a:ext>
              </a:extLst>
            </p:cNvPr>
            <p:cNvSpPr/>
            <p:nvPr/>
          </p:nvSpPr>
          <p:spPr>
            <a:xfrm>
              <a:off x="2195736" y="2708920"/>
              <a:ext cx="288032" cy="28803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9" name="正方形/長方形 58">
              <a:extLst>
                <a:ext uri="{FF2B5EF4-FFF2-40B4-BE49-F238E27FC236}">
                  <a16:creationId xmlns:a16="http://schemas.microsoft.com/office/drawing/2014/main" id="{158A1DF5-24F3-4F37-A78F-CD3A090F8EDE}"/>
                </a:ext>
              </a:extLst>
            </p:cNvPr>
            <p:cNvSpPr/>
            <p:nvPr/>
          </p:nvSpPr>
          <p:spPr>
            <a:xfrm>
              <a:off x="1907704" y="2708920"/>
              <a:ext cx="288032" cy="28803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0" name="正方形/長方形 59">
              <a:extLst>
                <a:ext uri="{FF2B5EF4-FFF2-40B4-BE49-F238E27FC236}">
                  <a16:creationId xmlns:a16="http://schemas.microsoft.com/office/drawing/2014/main" id="{ED01446F-3BDF-4BB1-9A6B-BBB0D3ABA1EF}"/>
                </a:ext>
              </a:extLst>
            </p:cNvPr>
            <p:cNvSpPr/>
            <p:nvPr/>
          </p:nvSpPr>
          <p:spPr>
            <a:xfrm>
              <a:off x="1619672" y="2708920"/>
              <a:ext cx="288032" cy="28803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61" name="直線コネクタ 60">
              <a:extLst>
                <a:ext uri="{FF2B5EF4-FFF2-40B4-BE49-F238E27FC236}">
                  <a16:creationId xmlns:a16="http://schemas.microsoft.com/office/drawing/2014/main" id="{72737E7C-3283-4E39-B336-AE8929756E5B}"/>
                </a:ext>
              </a:extLst>
            </p:cNvPr>
            <p:cNvCxnSpPr/>
            <p:nvPr/>
          </p:nvCxnSpPr>
          <p:spPr>
            <a:xfrm>
              <a:off x="1331640" y="1556792"/>
              <a:ext cx="230425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線コネクタ 61">
              <a:extLst>
                <a:ext uri="{FF2B5EF4-FFF2-40B4-BE49-F238E27FC236}">
                  <a16:creationId xmlns:a16="http://schemas.microsoft.com/office/drawing/2014/main" id="{DBBEBB89-F437-4605-AE8A-9100B7600A75}"/>
                </a:ext>
              </a:extLst>
            </p:cNvPr>
            <p:cNvCxnSpPr/>
            <p:nvPr/>
          </p:nvCxnSpPr>
          <p:spPr>
            <a:xfrm>
              <a:off x="1331640" y="1844824"/>
              <a:ext cx="230425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線コネクタ 62">
              <a:extLst>
                <a:ext uri="{FF2B5EF4-FFF2-40B4-BE49-F238E27FC236}">
                  <a16:creationId xmlns:a16="http://schemas.microsoft.com/office/drawing/2014/main" id="{34E771B7-717A-4FFD-8A60-C96F10B70B36}"/>
                </a:ext>
              </a:extLst>
            </p:cNvPr>
            <p:cNvCxnSpPr/>
            <p:nvPr/>
          </p:nvCxnSpPr>
          <p:spPr>
            <a:xfrm>
              <a:off x="1331640" y="2132856"/>
              <a:ext cx="230425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線コネクタ 63">
              <a:extLst>
                <a:ext uri="{FF2B5EF4-FFF2-40B4-BE49-F238E27FC236}">
                  <a16:creationId xmlns:a16="http://schemas.microsoft.com/office/drawing/2014/main" id="{DBEE8232-647C-4A13-80E0-0EC1530B3D34}"/>
                </a:ext>
              </a:extLst>
            </p:cNvPr>
            <p:cNvCxnSpPr/>
            <p:nvPr/>
          </p:nvCxnSpPr>
          <p:spPr>
            <a:xfrm>
              <a:off x="1331640" y="2420888"/>
              <a:ext cx="230425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線コネクタ 64">
              <a:extLst>
                <a:ext uri="{FF2B5EF4-FFF2-40B4-BE49-F238E27FC236}">
                  <a16:creationId xmlns:a16="http://schemas.microsoft.com/office/drawing/2014/main" id="{C404554E-E770-468B-868C-A7A474277E2E}"/>
                </a:ext>
              </a:extLst>
            </p:cNvPr>
            <p:cNvCxnSpPr/>
            <p:nvPr/>
          </p:nvCxnSpPr>
          <p:spPr>
            <a:xfrm>
              <a:off x="1331640" y="2708920"/>
              <a:ext cx="230425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正方形/長方形 65">
              <a:extLst>
                <a:ext uri="{FF2B5EF4-FFF2-40B4-BE49-F238E27FC236}">
                  <a16:creationId xmlns:a16="http://schemas.microsoft.com/office/drawing/2014/main" id="{B0F073EA-794A-4199-8201-F88D4F00591D}"/>
                </a:ext>
              </a:extLst>
            </p:cNvPr>
            <p:cNvSpPr/>
            <p:nvPr/>
          </p:nvSpPr>
          <p:spPr>
            <a:xfrm>
              <a:off x="1331640" y="2420888"/>
              <a:ext cx="288032" cy="288032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7" name="正方形/長方形 66">
              <a:extLst>
                <a:ext uri="{FF2B5EF4-FFF2-40B4-BE49-F238E27FC236}">
                  <a16:creationId xmlns:a16="http://schemas.microsoft.com/office/drawing/2014/main" id="{4150A704-C146-4ED8-83DF-EB633E17D452}"/>
                </a:ext>
              </a:extLst>
            </p:cNvPr>
            <p:cNvSpPr/>
            <p:nvPr/>
          </p:nvSpPr>
          <p:spPr>
            <a:xfrm>
              <a:off x="3347864" y="2420888"/>
              <a:ext cx="288032" cy="28803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8" name="正方形/長方形 67">
              <a:extLst>
                <a:ext uri="{FF2B5EF4-FFF2-40B4-BE49-F238E27FC236}">
                  <a16:creationId xmlns:a16="http://schemas.microsoft.com/office/drawing/2014/main" id="{07ADC5AE-7EFB-4B7C-B420-05E2EC8A99E5}"/>
                </a:ext>
              </a:extLst>
            </p:cNvPr>
            <p:cNvSpPr/>
            <p:nvPr/>
          </p:nvSpPr>
          <p:spPr>
            <a:xfrm>
              <a:off x="3059832" y="2420888"/>
              <a:ext cx="288032" cy="28803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9" name="正方形/長方形 68">
              <a:extLst>
                <a:ext uri="{FF2B5EF4-FFF2-40B4-BE49-F238E27FC236}">
                  <a16:creationId xmlns:a16="http://schemas.microsoft.com/office/drawing/2014/main" id="{E2F3E46D-8493-4DC3-BA27-961F2FE1562F}"/>
                </a:ext>
              </a:extLst>
            </p:cNvPr>
            <p:cNvSpPr/>
            <p:nvPr/>
          </p:nvSpPr>
          <p:spPr>
            <a:xfrm>
              <a:off x="2771800" y="2420888"/>
              <a:ext cx="288032" cy="28803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0" name="正方形/長方形 69">
              <a:extLst>
                <a:ext uri="{FF2B5EF4-FFF2-40B4-BE49-F238E27FC236}">
                  <a16:creationId xmlns:a16="http://schemas.microsoft.com/office/drawing/2014/main" id="{D06CA5A8-38C7-4F26-B875-AAF83C26C885}"/>
                </a:ext>
              </a:extLst>
            </p:cNvPr>
            <p:cNvSpPr/>
            <p:nvPr/>
          </p:nvSpPr>
          <p:spPr>
            <a:xfrm>
              <a:off x="2483768" y="2420888"/>
              <a:ext cx="288032" cy="28803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1" name="正方形/長方形 70">
              <a:extLst>
                <a:ext uri="{FF2B5EF4-FFF2-40B4-BE49-F238E27FC236}">
                  <a16:creationId xmlns:a16="http://schemas.microsoft.com/office/drawing/2014/main" id="{4D7AD89B-18A3-47ED-AA5D-0F8F8D0B9FC5}"/>
                </a:ext>
              </a:extLst>
            </p:cNvPr>
            <p:cNvSpPr/>
            <p:nvPr/>
          </p:nvSpPr>
          <p:spPr>
            <a:xfrm>
              <a:off x="2195736" y="2420888"/>
              <a:ext cx="288032" cy="28803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2" name="正方形/長方形 71">
              <a:extLst>
                <a:ext uri="{FF2B5EF4-FFF2-40B4-BE49-F238E27FC236}">
                  <a16:creationId xmlns:a16="http://schemas.microsoft.com/office/drawing/2014/main" id="{F89B561F-8F3A-4FDF-A2AE-167CDCA5B02B}"/>
                </a:ext>
              </a:extLst>
            </p:cNvPr>
            <p:cNvSpPr/>
            <p:nvPr/>
          </p:nvSpPr>
          <p:spPr>
            <a:xfrm>
              <a:off x="1907704" y="2420888"/>
              <a:ext cx="288032" cy="28803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3" name="正方形/長方形 72">
              <a:extLst>
                <a:ext uri="{FF2B5EF4-FFF2-40B4-BE49-F238E27FC236}">
                  <a16:creationId xmlns:a16="http://schemas.microsoft.com/office/drawing/2014/main" id="{692F61FC-E16B-481A-A587-31F1CF8266C7}"/>
                </a:ext>
              </a:extLst>
            </p:cNvPr>
            <p:cNvSpPr/>
            <p:nvPr/>
          </p:nvSpPr>
          <p:spPr>
            <a:xfrm>
              <a:off x="1619672" y="2420888"/>
              <a:ext cx="288032" cy="28803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4" name="正方形/長方形 73">
              <a:extLst>
                <a:ext uri="{FF2B5EF4-FFF2-40B4-BE49-F238E27FC236}">
                  <a16:creationId xmlns:a16="http://schemas.microsoft.com/office/drawing/2014/main" id="{17355408-F269-4856-9B4D-4FCD98926147}"/>
                </a:ext>
              </a:extLst>
            </p:cNvPr>
            <p:cNvSpPr/>
            <p:nvPr/>
          </p:nvSpPr>
          <p:spPr>
            <a:xfrm>
              <a:off x="1331640" y="2132856"/>
              <a:ext cx="288032" cy="288032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5" name="正方形/長方形 74">
              <a:extLst>
                <a:ext uri="{FF2B5EF4-FFF2-40B4-BE49-F238E27FC236}">
                  <a16:creationId xmlns:a16="http://schemas.microsoft.com/office/drawing/2014/main" id="{CEE91E65-8EC1-48CB-A7F6-2A704D03FF86}"/>
                </a:ext>
              </a:extLst>
            </p:cNvPr>
            <p:cNvSpPr/>
            <p:nvPr/>
          </p:nvSpPr>
          <p:spPr>
            <a:xfrm>
              <a:off x="3347864" y="2132856"/>
              <a:ext cx="288032" cy="28803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6" name="正方形/長方形 75">
              <a:extLst>
                <a:ext uri="{FF2B5EF4-FFF2-40B4-BE49-F238E27FC236}">
                  <a16:creationId xmlns:a16="http://schemas.microsoft.com/office/drawing/2014/main" id="{C847F4E9-1235-4108-916F-C8CE7EA9D8C8}"/>
                </a:ext>
              </a:extLst>
            </p:cNvPr>
            <p:cNvSpPr/>
            <p:nvPr/>
          </p:nvSpPr>
          <p:spPr>
            <a:xfrm>
              <a:off x="3059832" y="2132856"/>
              <a:ext cx="288032" cy="28803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7" name="正方形/長方形 76">
              <a:extLst>
                <a:ext uri="{FF2B5EF4-FFF2-40B4-BE49-F238E27FC236}">
                  <a16:creationId xmlns:a16="http://schemas.microsoft.com/office/drawing/2014/main" id="{00B1847B-6B71-4303-BE3C-9E4FB64981BB}"/>
                </a:ext>
              </a:extLst>
            </p:cNvPr>
            <p:cNvSpPr/>
            <p:nvPr/>
          </p:nvSpPr>
          <p:spPr>
            <a:xfrm>
              <a:off x="2771800" y="2132856"/>
              <a:ext cx="288032" cy="28803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8" name="正方形/長方形 77">
              <a:extLst>
                <a:ext uri="{FF2B5EF4-FFF2-40B4-BE49-F238E27FC236}">
                  <a16:creationId xmlns:a16="http://schemas.microsoft.com/office/drawing/2014/main" id="{B6684939-03CA-4737-8F41-4DD9CF6688B3}"/>
                </a:ext>
              </a:extLst>
            </p:cNvPr>
            <p:cNvSpPr/>
            <p:nvPr/>
          </p:nvSpPr>
          <p:spPr>
            <a:xfrm>
              <a:off x="2483768" y="2132856"/>
              <a:ext cx="288032" cy="28803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9" name="正方形/長方形 78">
              <a:extLst>
                <a:ext uri="{FF2B5EF4-FFF2-40B4-BE49-F238E27FC236}">
                  <a16:creationId xmlns:a16="http://schemas.microsoft.com/office/drawing/2014/main" id="{7C963581-702C-43F4-A993-583F81036ED3}"/>
                </a:ext>
              </a:extLst>
            </p:cNvPr>
            <p:cNvSpPr/>
            <p:nvPr/>
          </p:nvSpPr>
          <p:spPr>
            <a:xfrm>
              <a:off x="2195736" y="2132856"/>
              <a:ext cx="288032" cy="28803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0" name="正方形/長方形 79">
              <a:extLst>
                <a:ext uri="{FF2B5EF4-FFF2-40B4-BE49-F238E27FC236}">
                  <a16:creationId xmlns:a16="http://schemas.microsoft.com/office/drawing/2014/main" id="{04FDB98A-1718-469F-AA8D-0B5667D157E4}"/>
                </a:ext>
              </a:extLst>
            </p:cNvPr>
            <p:cNvSpPr/>
            <p:nvPr/>
          </p:nvSpPr>
          <p:spPr>
            <a:xfrm>
              <a:off x="1907704" y="2132856"/>
              <a:ext cx="288032" cy="28803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1" name="正方形/長方形 80">
              <a:extLst>
                <a:ext uri="{FF2B5EF4-FFF2-40B4-BE49-F238E27FC236}">
                  <a16:creationId xmlns:a16="http://schemas.microsoft.com/office/drawing/2014/main" id="{73E67A96-515C-4BAF-9347-3FADB2F5967D}"/>
                </a:ext>
              </a:extLst>
            </p:cNvPr>
            <p:cNvSpPr/>
            <p:nvPr/>
          </p:nvSpPr>
          <p:spPr>
            <a:xfrm>
              <a:off x="1619672" y="2132856"/>
              <a:ext cx="288032" cy="288032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82" name="直線コネクタ 81">
              <a:extLst>
                <a:ext uri="{FF2B5EF4-FFF2-40B4-BE49-F238E27FC236}">
                  <a16:creationId xmlns:a16="http://schemas.microsoft.com/office/drawing/2014/main" id="{48157D22-0E51-4F17-BB21-519A309ED214}"/>
                </a:ext>
              </a:extLst>
            </p:cNvPr>
            <p:cNvCxnSpPr/>
            <p:nvPr/>
          </p:nvCxnSpPr>
          <p:spPr>
            <a:xfrm>
              <a:off x="1331640" y="1556792"/>
              <a:ext cx="230425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線コネクタ 82">
              <a:extLst>
                <a:ext uri="{FF2B5EF4-FFF2-40B4-BE49-F238E27FC236}">
                  <a16:creationId xmlns:a16="http://schemas.microsoft.com/office/drawing/2014/main" id="{D1F82FC2-94A1-4C64-AE11-D3D68A701F52}"/>
                </a:ext>
              </a:extLst>
            </p:cNvPr>
            <p:cNvCxnSpPr/>
            <p:nvPr/>
          </p:nvCxnSpPr>
          <p:spPr>
            <a:xfrm>
              <a:off x="1331640" y="1844824"/>
              <a:ext cx="230425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線コネクタ 83">
              <a:extLst>
                <a:ext uri="{FF2B5EF4-FFF2-40B4-BE49-F238E27FC236}">
                  <a16:creationId xmlns:a16="http://schemas.microsoft.com/office/drawing/2014/main" id="{3AE67E5A-C718-49CE-B105-F31AABB4E7E5}"/>
                </a:ext>
              </a:extLst>
            </p:cNvPr>
            <p:cNvCxnSpPr/>
            <p:nvPr/>
          </p:nvCxnSpPr>
          <p:spPr>
            <a:xfrm>
              <a:off x="1331640" y="2132856"/>
              <a:ext cx="230425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正方形/長方形 84">
              <a:extLst>
                <a:ext uri="{FF2B5EF4-FFF2-40B4-BE49-F238E27FC236}">
                  <a16:creationId xmlns:a16="http://schemas.microsoft.com/office/drawing/2014/main" id="{7FA581E5-EDD5-4D44-AE4E-C944199F884D}"/>
                </a:ext>
              </a:extLst>
            </p:cNvPr>
            <p:cNvSpPr/>
            <p:nvPr/>
          </p:nvSpPr>
          <p:spPr>
            <a:xfrm>
              <a:off x="1331640" y="1844824"/>
              <a:ext cx="288032" cy="288032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6" name="正方形/長方形 85">
              <a:extLst>
                <a:ext uri="{FF2B5EF4-FFF2-40B4-BE49-F238E27FC236}">
                  <a16:creationId xmlns:a16="http://schemas.microsoft.com/office/drawing/2014/main" id="{477A7A92-8CF5-4391-BB30-B06A9E27997A}"/>
                </a:ext>
              </a:extLst>
            </p:cNvPr>
            <p:cNvSpPr/>
            <p:nvPr/>
          </p:nvSpPr>
          <p:spPr>
            <a:xfrm>
              <a:off x="3347864" y="1844824"/>
              <a:ext cx="288032" cy="28803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7" name="正方形/長方形 86">
              <a:extLst>
                <a:ext uri="{FF2B5EF4-FFF2-40B4-BE49-F238E27FC236}">
                  <a16:creationId xmlns:a16="http://schemas.microsoft.com/office/drawing/2014/main" id="{F3D448B0-6762-4908-A36D-DC39414DA774}"/>
                </a:ext>
              </a:extLst>
            </p:cNvPr>
            <p:cNvSpPr/>
            <p:nvPr/>
          </p:nvSpPr>
          <p:spPr>
            <a:xfrm>
              <a:off x="3059832" y="1844824"/>
              <a:ext cx="288032" cy="28803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8" name="正方形/長方形 87">
              <a:extLst>
                <a:ext uri="{FF2B5EF4-FFF2-40B4-BE49-F238E27FC236}">
                  <a16:creationId xmlns:a16="http://schemas.microsoft.com/office/drawing/2014/main" id="{2D207A01-E3E1-450C-B4CE-0AAAC330D2C7}"/>
                </a:ext>
              </a:extLst>
            </p:cNvPr>
            <p:cNvSpPr/>
            <p:nvPr/>
          </p:nvSpPr>
          <p:spPr>
            <a:xfrm>
              <a:off x="2771800" y="1844824"/>
              <a:ext cx="288032" cy="28803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9" name="正方形/長方形 88">
              <a:extLst>
                <a:ext uri="{FF2B5EF4-FFF2-40B4-BE49-F238E27FC236}">
                  <a16:creationId xmlns:a16="http://schemas.microsoft.com/office/drawing/2014/main" id="{C5725968-239E-4BA3-AF17-F7376D5BA4E0}"/>
                </a:ext>
              </a:extLst>
            </p:cNvPr>
            <p:cNvSpPr/>
            <p:nvPr/>
          </p:nvSpPr>
          <p:spPr>
            <a:xfrm>
              <a:off x="2483768" y="1844824"/>
              <a:ext cx="288032" cy="28803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0" name="正方形/長方形 89">
              <a:extLst>
                <a:ext uri="{FF2B5EF4-FFF2-40B4-BE49-F238E27FC236}">
                  <a16:creationId xmlns:a16="http://schemas.microsoft.com/office/drawing/2014/main" id="{5F02530B-1EF7-4407-82B7-E9DE97D9C2B0}"/>
                </a:ext>
              </a:extLst>
            </p:cNvPr>
            <p:cNvSpPr/>
            <p:nvPr/>
          </p:nvSpPr>
          <p:spPr>
            <a:xfrm>
              <a:off x="2195736" y="1844824"/>
              <a:ext cx="288032" cy="28803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1" name="正方形/長方形 90">
              <a:extLst>
                <a:ext uri="{FF2B5EF4-FFF2-40B4-BE49-F238E27FC236}">
                  <a16:creationId xmlns:a16="http://schemas.microsoft.com/office/drawing/2014/main" id="{A2B83055-1B76-4C17-A8E8-6B63CB25C0A9}"/>
                </a:ext>
              </a:extLst>
            </p:cNvPr>
            <p:cNvSpPr/>
            <p:nvPr/>
          </p:nvSpPr>
          <p:spPr>
            <a:xfrm>
              <a:off x="1907704" y="1844824"/>
              <a:ext cx="288032" cy="288032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2" name="正方形/長方形 91">
              <a:extLst>
                <a:ext uri="{FF2B5EF4-FFF2-40B4-BE49-F238E27FC236}">
                  <a16:creationId xmlns:a16="http://schemas.microsoft.com/office/drawing/2014/main" id="{9945493C-38BF-4BE2-A73E-FFBF62B34237}"/>
                </a:ext>
              </a:extLst>
            </p:cNvPr>
            <p:cNvSpPr/>
            <p:nvPr/>
          </p:nvSpPr>
          <p:spPr>
            <a:xfrm>
              <a:off x="1619672" y="1844824"/>
              <a:ext cx="288032" cy="288032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3" name="正方形/長方形 92">
              <a:extLst>
                <a:ext uri="{FF2B5EF4-FFF2-40B4-BE49-F238E27FC236}">
                  <a16:creationId xmlns:a16="http://schemas.microsoft.com/office/drawing/2014/main" id="{44611169-82A7-4D33-96F2-91E021CABA86}"/>
                </a:ext>
              </a:extLst>
            </p:cNvPr>
            <p:cNvSpPr/>
            <p:nvPr/>
          </p:nvSpPr>
          <p:spPr>
            <a:xfrm>
              <a:off x="1331640" y="1556792"/>
              <a:ext cx="288032" cy="288032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4" name="正方形/長方形 93">
              <a:extLst>
                <a:ext uri="{FF2B5EF4-FFF2-40B4-BE49-F238E27FC236}">
                  <a16:creationId xmlns:a16="http://schemas.microsoft.com/office/drawing/2014/main" id="{36819B0E-B4F2-403B-9DD6-EC7455A1E43A}"/>
                </a:ext>
              </a:extLst>
            </p:cNvPr>
            <p:cNvSpPr/>
            <p:nvPr/>
          </p:nvSpPr>
          <p:spPr>
            <a:xfrm>
              <a:off x="3347864" y="1556792"/>
              <a:ext cx="288032" cy="28803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5" name="正方形/長方形 94">
              <a:extLst>
                <a:ext uri="{FF2B5EF4-FFF2-40B4-BE49-F238E27FC236}">
                  <a16:creationId xmlns:a16="http://schemas.microsoft.com/office/drawing/2014/main" id="{64A0A222-8F12-45F7-BF6C-7F56B32063C4}"/>
                </a:ext>
              </a:extLst>
            </p:cNvPr>
            <p:cNvSpPr/>
            <p:nvPr/>
          </p:nvSpPr>
          <p:spPr>
            <a:xfrm>
              <a:off x="3059832" y="1556792"/>
              <a:ext cx="288032" cy="28803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6" name="正方形/長方形 95">
              <a:extLst>
                <a:ext uri="{FF2B5EF4-FFF2-40B4-BE49-F238E27FC236}">
                  <a16:creationId xmlns:a16="http://schemas.microsoft.com/office/drawing/2014/main" id="{CF76FD70-D018-459A-ABFC-D0F6CAA72FD8}"/>
                </a:ext>
              </a:extLst>
            </p:cNvPr>
            <p:cNvSpPr/>
            <p:nvPr/>
          </p:nvSpPr>
          <p:spPr>
            <a:xfrm>
              <a:off x="2771800" y="1556792"/>
              <a:ext cx="288032" cy="28803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7" name="正方形/長方形 96">
              <a:extLst>
                <a:ext uri="{FF2B5EF4-FFF2-40B4-BE49-F238E27FC236}">
                  <a16:creationId xmlns:a16="http://schemas.microsoft.com/office/drawing/2014/main" id="{D37B460E-F833-41ED-B8F4-D7770A1EDD14}"/>
                </a:ext>
              </a:extLst>
            </p:cNvPr>
            <p:cNvSpPr/>
            <p:nvPr/>
          </p:nvSpPr>
          <p:spPr>
            <a:xfrm>
              <a:off x="2483768" y="1556792"/>
              <a:ext cx="288032" cy="28803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8" name="正方形/長方形 97">
              <a:extLst>
                <a:ext uri="{FF2B5EF4-FFF2-40B4-BE49-F238E27FC236}">
                  <a16:creationId xmlns:a16="http://schemas.microsoft.com/office/drawing/2014/main" id="{27E33DB4-8333-4C7D-888D-E5A151374328}"/>
                </a:ext>
              </a:extLst>
            </p:cNvPr>
            <p:cNvSpPr/>
            <p:nvPr/>
          </p:nvSpPr>
          <p:spPr>
            <a:xfrm>
              <a:off x="2195736" y="1556792"/>
              <a:ext cx="288032" cy="288032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9" name="正方形/長方形 98">
              <a:extLst>
                <a:ext uri="{FF2B5EF4-FFF2-40B4-BE49-F238E27FC236}">
                  <a16:creationId xmlns:a16="http://schemas.microsoft.com/office/drawing/2014/main" id="{7CDBA9CD-1356-4DB4-AE94-954BB7BBF8E3}"/>
                </a:ext>
              </a:extLst>
            </p:cNvPr>
            <p:cNvSpPr/>
            <p:nvPr/>
          </p:nvSpPr>
          <p:spPr>
            <a:xfrm>
              <a:off x="1907704" y="1556792"/>
              <a:ext cx="288032" cy="288032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0" name="正方形/長方形 99">
              <a:extLst>
                <a:ext uri="{FF2B5EF4-FFF2-40B4-BE49-F238E27FC236}">
                  <a16:creationId xmlns:a16="http://schemas.microsoft.com/office/drawing/2014/main" id="{61D52AB2-C6CE-4E2D-AAE7-0E5CD0C8229A}"/>
                </a:ext>
              </a:extLst>
            </p:cNvPr>
            <p:cNvSpPr/>
            <p:nvPr/>
          </p:nvSpPr>
          <p:spPr>
            <a:xfrm>
              <a:off x="1619672" y="1556792"/>
              <a:ext cx="288032" cy="288032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01" name="テキスト ボックス 100">
                <a:extLst>
                  <a:ext uri="{FF2B5EF4-FFF2-40B4-BE49-F238E27FC236}">
                    <a16:creationId xmlns:a16="http://schemas.microsoft.com/office/drawing/2014/main" id="{E26891B9-63B4-4926-BFE6-F0266D45EE1B}"/>
                  </a:ext>
                </a:extLst>
              </p:cNvPr>
              <p:cNvSpPr txBox="1"/>
              <p:nvPr/>
            </p:nvSpPr>
            <p:spPr>
              <a:xfrm>
                <a:off x="955677" y="4805328"/>
                <a:ext cx="2228880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5400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kumimoji="1" lang="en-US" altLang="ja-JP" sz="5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ja-JP" sz="5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kumimoji="1" lang="en-US" altLang="ja-JP" sz="5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1" lang="en-US" altLang="ja-JP" sz="54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kumimoji="1" lang="en-US" altLang="ja-JP" sz="5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ja-JP" altLang="en-US" sz="5400" dirty="0"/>
              </a:p>
            </p:txBody>
          </p:sp>
        </mc:Choice>
        <mc:Fallback>
          <p:sp>
            <p:nvSpPr>
              <p:cNvPr id="101" name="テキスト ボックス 100">
                <a:extLst>
                  <a:ext uri="{FF2B5EF4-FFF2-40B4-BE49-F238E27FC236}">
                    <a16:creationId xmlns:a16="http://schemas.microsoft.com/office/drawing/2014/main" id="{E26891B9-63B4-4926-BFE6-F0266D45EE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677" y="4805328"/>
                <a:ext cx="2228880" cy="83099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2" name="テキスト ボックス 101">
            <a:extLst>
              <a:ext uri="{FF2B5EF4-FFF2-40B4-BE49-F238E27FC236}">
                <a16:creationId xmlns:a16="http://schemas.microsoft.com/office/drawing/2014/main" id="{FBC7BA6C-B540-49C3-9A6A-E5523775FFCA}"/>
              </a:ext>
            </a:extLst>
          </p:cNvPr>
          <p:cNvSpPr txBox="1"/>
          <p:nvPr/>
        </p:nvSpPr>
        <p:spPr>
          <a:xfrm>
            <a:off x="5184968" y="4856519"/>
            <a:ext cx="255230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800" dirty="0">
                <a:latin typeface="Consolas" panose="020B0609020204030204" pitchFamily="49" charset="0"/>
              </a:rPr>
              <a:t>u[m][n]</a:t>
            </a:r>
            <a:endParaRPr kumimoji="1" lang="ja-JP" altLang="en-US" sz="4800" dirty="0">
              <a:latin typeface="Consolas" panose="020B0609020204030204" pitchFamily="49" charset="0"/>
            </a:endParaRPr>
          </a:p>
        </p:txBody>
      </p:sp>
      <p:sp>
        <p:nvSpPr>
          <p:cNvPr id="103" name="右矢印 41">
            <a:extLst>
              <a:ext uri="{FF2B5EF4-FFF2-40B4-BE49-F238E27FC236}">
                <a16:creationId xmlns:a16="http://schemas.microsoft.com/office/drawing/2014/main" id="{8A19D9A3-7489-4A9E-B9EE-511EC028D539}"/>
              </a:ext>
            </a:extLst>
          </p:cNvPr>
          <p:cNvSpPr/>
          <p:nvPr/>
        </p:nvSpPr>
        <p:spPr>
          <a:xfrm>
            <a:off x="3717181" y="4966724"/>
            <a:ext cx="854819" cy="610585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4" name="テキスト ボックス 103">
            <a:extLst>
              <a:ext uri="{FF2B5EF4-FFF2-40B4-BE49-F238E27FC236}">
                <a16:creationId xmlns:a16="http://schemas.microsoft.com/office/drawing/2014/main" id="{A98F0FE9-FC09-4EE4-9E80-68EAB7EC7ADC}"/>
              </a:ext>
            </a:extLst>
          </p:cNvPr>
          <p:cNvSpPr txBox="1"/>
          <p:nvPr/>
        </p:nvSpPr>
        <p:spPr>
          <a:xfrm>
            <a:off x="955677" y="4293096"/>
            <a:ext cx="2159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連続な</a:t>
            </a:r>
            <a:r>
              <a:rPr lang="en-US" altLang="ja-JP" dirty="0"/>
              <a:t>2</a:t>
            </a:r>
            <a:r>
              <a:rPr lang="ja-JP" altLang="en-US" dirty="0"/>
              <a:t>変数関数を</a:t>
            </a:r>
            <a:endParaRPr kumimoji="1" lang="ja-JP" altLang="en-US" dirty="0"/>
          </a:p>
        </p:txBody>
      </p:sp>
      <p:sp>
        <p:nvSpPr>
          <p:cNvPr id="105" name="テキスト ボックス 104">
            <a:extLst>
              <a:ext uri="{FF2B5EF4-FFF2-40B4-BE49-F238E27FC236}">
                <a16:creationId xmlns:a16="http://schemas.microsoft.com/office/drawing/2014/main" id="{FF3AC694-0DDD-4B19-9698-ACB9238BA784}"/>
              </a:ext>
            </a:extLst>
          </p:cNvPr>
          <p:cNvSpPr txBox="1"/>
          <p:nvPr/>
        </p:nvSpPr>
        <p:spPr>
          <a:xfrm>
            <a:off x="5249648" y="4345981"/>
            <a:ext cx="2852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2</a:t>
            </a:r>
            <a:r>
              <a:rPr lang="ja-JP" altLang="en-US" dirty="0"/>
              <a:t>次元のリストで近似する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365616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94D7FF44-94A1-9F45-8C25-6A6CFEF0462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 dirty="0"/>
              <a:t>課題</a:t>
            </a:r>
            <a:r>
              <a:rPr kumimoji="1" lang="en-US" altLang="ja-JP" dirty="0"/>
              <a:t>2</a:t>
            </a:r>
            <a:r>
              <a:rPr kumimoji="1" lang="ja-JP" altLang="en-US" dirty="0"/>
              <a:t>：ラプラシアンの計算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62711EA9-B045-44CB-BAFD-871E2828ED44}"/>
                  </a:ext>
                </a:extLst>
              </p:cNvPr>
              <p:cNvSpPr txBox="1"/>
              <p:nvPr/>
            </p:nvSpPr>
            <p:spPr>
              <a:xfrm>
                <a:off x="755576" y="2019922"/>
                <a:ext cx="6120679" cy="105343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3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36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num>
                        <m:den>
                          <m:r>
                            <a:rPr kumimoji="1" lang="en-US" altLang="ja-JP" sz="36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kumimoji="1" lang="en-US" altLang="ja-JP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  <m:r>
                        <a:rPr kumimoji="1" lang="en-US" altLang="ja-JP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kumimoji="1" lang="en-US" altLang="ja-JP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kumimoji="1" lang="en-US" altLang="ja-JP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kumimoji="1" lang="en-US" altLang="ja-JP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sSup>
                        <m:sSupPr>
                          <m:ctrlPr>
                            <a:rPr kumimoji="1" lang="en-US" altLang="ja-JP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kumimoji="1" lang="en-US" altLang="ja-JP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kumimoji="1" lang="en-US" altLang="ja-JP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kumimoji="1" lang="en-US" altLang="ja-JP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  <m:r>
                        <a:rPr kumimoji="1" lang="en-US" altLang="ja-JP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(1−</m:t>
                      </m:r>
                      <m:r>
                        <a:rPr kumimoji="1" lang="en-US" altLang="ja-JP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kumimoji="1" lang="en-US" altLang="ja-JP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ja-JP" altLang="en-US" sz="3600" dirty="0"/>
              </a:p>
            </p:txBody>
          </p:sp>
        </mc:Choice>
        <mc:Fallback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62711EA9-B045-44CB-BAFD-871E2828ED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576" y="2019922"/>
                <a:ext cx="6120679" cy="105343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EB010121-E87B-4B36-B430-CE9CFC6F074F}"/>
              </a:ext>
            </a:extLst>
          </p:cNvPr>
          <p:cNvSpPr txBox="1"/>
          <p:nvPr/>
        </p:nvSpPr>
        <p:spPr>
          <a:xfrm>
            <a:off x="251520" y="1196752"/>
            <a:ext cx="38972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/>
              <a:t>座標</a:t>
            </a:r>
            <a:r>
              <a:rPr kumimoji="1" lang="en-US" altLang="ja-JP" sz="2800" dirty="0"/>
              <a:t>(</a:t>
            </a:r>
            <a:r>
              <a:rPr kumimoji="1" lang="en-US" altLang="ja-JP" sz="2800" dirty="0" err="1"/>
              <a:t>m,n</a:t>
            </a:r>
            <a:r>
              <a:rPr kumimoji="1" lang="en-US" altLang="ja-JP" sz="2800" dirty="0"/>
              <a:t>)</a:t>
            </a:r>
            <a:r>
              <a:rPr kumimoji="1" lang="ja-JP" altLang="en-US" sz="2800" dirty="0"/>
              <a:t>地点での計算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F44F4E57-F2D1-4A97-8204-43FED807F245}"/>
              </a:ext>
            </a:extLst>
          </p:cNvPr>
          <p:cNvSpPr txBox="1"/>
          <p:nvPr/>
        </p:nvSpPr>
        <p:spPr>
          <a:xfrm>
            <a:off x="4716016" y="3523039"/>
            <a:ext cx="37337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>
                <a:latin typeface="Consolas" panose="020B0609020204030204" pitchFamily="49" charset="0"/>
              </a:rPr>
              <a:t>u[m][n]+v[m][n]**2</a:t>
            </a:r>
            <a:endParaRPr kumimoji="1" lang="ja-JP" altLang="en-US" sz="2800" dirty="0">
              <a:latin typeface="Consolas" panose="020B0609020204030204" pitchFamily="49" charset="0"/>
            </a:endParaRPr>
          </a:p>
        </p:txBody>
      </p:sp>
      <p:sp>
        <p:nvSpPr>
          <p:cNvPr id="6" name="四角形: 角を丸くする 5">
            <a:extLst>
              <a:ext uri="{FF2B5EF4-FFF2-40B4-BE49-F238E27FC236}">
                <a16:creationId xmlns:a16="http://schemas.microsoft.com/office/drawing/2014/main" id="{859AD7C1-14BC-470A-AD88-EF9C14F4DBF0}"/>
              </a:ext>
            </a:extLst>
          </p:cNvPr>
          <p:cNvSpPr/>
          <p:nvPr/>
        </p:nvSpPr>
        <p:spPr>
          <a:xfrm>
            <a:off x="3563888" y="2276872"/>
            <a:ext cx="936104" cy="576064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7" name="コネクタ: カギ線 6">
            <a:extLst>
              <a:ext uri="{FF2B5EF4-FFF2-40B4-BE49-F238E27FC236}">
                <a16:creationId xmlns:a16="http://schemas.microsoft.com/office/drawing/2014/main" id="{F9901BDD-2D7C-4944-9B4B-B8CD10A239CD}"/>
              </a:ext>
            </a:extLst>
          </p:cNvPr>
          <p:cNvCxnSpPr>
            <a:stCxn id="6" idx="2"/>
            <a:endCxn id="5" idx="1"/>
          </p:cNvCxnSpPr>
          <p:nvPr/>
        </p:nvCxnSpPr>
        <p:spPr>
          <a:xfrm rot="16200000" flipH="1">
            <a:off x="3908122" y="2976754"/>
            <a:ext cx="931713" cy="684076"/>
          </a:xfrm>
          <a:prstGeom prst="bentConnector2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95E7456-3618-45C9-A4F8-EBD789870AF7}"/>
              </a:ext>
            </a:extLst>
          </p:cNvPr>
          <p:cNvSpPr txBox="1"/>
          <p:nvPr/>
        </p:nvSpPr>
        <p:spPr>
          <a:xfrm>
            <a:off x="4663450" y="3104128"/>
            <a:ext cx="38779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ここはそのまま計算できる</a:t>
            </a: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6FA035C1-60F6-45E5-B3E9-C9CDF4250A55}"/>
              </a:ext>
            </a:extLst>
          </p:cNvPr>
          <p:cNvSpPr/>
          <p:nvPr/>
        </p:nvSpPr>
        <p:spPr>
          <a:xfrm>
            <a:off x="2555776" y="2276872"/>
            <a:ext cx="596607" cy="601688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081FEB40-F8E9-4B77-ABCC-FAB7F25D5696}"/>
              </a:ext>
            </a:extLst>
          </p:cNvPr>
          <p:cNvSpPr txBox="1"/>
          <p:nvPr/>
        </p:nvSpPr>
        <p:spPr>
          <a:xfrm>
            <a:off x="3309730" y="5631889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dirty="0"/>
              <a:t>問題はここ</a:t>
            </a:r>
          </a:p>
        </p:txBody>
      </p:sp>
      <p:cxnSp>
        <p:nvCxnSpPr>
          <p:cNvPr id="11" name="コネクタ: カギ線 10">
            <a:extLst>
              <a:ext uri="{FF2B5EF4-FFF2-40B4-BE49-F238E27FC236}">
                <a16:creationId xmlns:a16="http://schemas.microsoft.com/office/drawing/2014/main" id="{DFF3A5BD-1C1A-4728-BE31-775A0C223B72}"/>
              </a:ext>
            </a:extLst>
          </p:cNvPr>
          <p:cNvCxnSpPr>
            <a:cxnSpLocks/>
            <a:stCxn id="9" idx="2"/>
            <a:endCxn id="10" idx="1"/>
          </p:cNvCxnSpPr>
          <p:nvPr/>
        </p:nvCxnSpPr>
        <p:spPr>
          <a:xfrm rot="16200000" flipH="1">
            <a:off x="1559047" y="4173593"/>
            <a:ext cx="3045717" cy="455650"/>
          </a:xfrm>
          <a:prstGeom prst="bentConnector2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3F7F5529-B2F3-4CE2-A726-7327AC9084BE}"/>
              </a:ext>
            </a:extLst>
          </p:cNvPr>
          <p:cNvSpPr txBox="1"/>
          <p:nvPr/>
        </p:nvSpPr>
        <p:spPr>
          <a:xfrm>
            <a:off x="3815915" y="4253900"/>
            <a:ext cx="5160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※ </a:t>
            </a:r>
            <a:r>
              <a:rPr lang="ja-JP" altLang="en-US" dirty="0"/>
              <a:t>実際には</a:t>
            </a:r>
            <a:r>
              <a:rPr lang="en-US" altLang="ja-JP" dirty="0"/>
              <a:t>NumPy</a:t>
            </a:r>
            <a:r>
              <a:rPr lang="ja-JP" altLang="en-US" dirty="0"/>
              <a:t>で配列全部まとめて計算する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048454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94D7FF44-94A1-9F45-8C25-6A6CFEF0462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 dirty="0"/>
              <a:t>課題</a:t>
            </a:r>
            <a:r>
              <a:rPr kumimoji="1" lang="en-US" altLang="ja-JP" dirty="0"/>
              <a:t>2</a:t>
            </a:r>
            <a:r>
              <a:rPr kumimoji="1" lang="ja-JP" altLang="en-US" dirty="0"/>
              <a:t>：ラプラシアンの計算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449EF5A8-4843-416C-819F-99AC3F493528}"/>
              </a:ext>
            </a:extLst>
          </p:cNvPr>
          <p:cNvSpPr txBox="1"/>
          <p:nvPr/>
        </p:nvSpPr>
        <p:spPr>
          <a:xfrm>
            <a:off x="1520562" y="1999810"/>
            <a:ext cx="28501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/>
              <a:t>は中央差分</a:t>
            </a:r>
            <a:r>
              <a:rPr lang="ja-JP" altLang="en-US" sz="2000" dirty="0"/>
              <a:t>で近似する</a:t>
            </a:r>
            <a:endParaRPr kumimoji="1" lang="ja-JP" altLang="en-US" sz="2000" dirty="0"/>
          </a:p>
        </p:txBody>
      </p:sp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0A03F501-030F-40AC-92E2-84AE391288FD}"/>
              </a:ext>
            </a:extLst>
          </p:cNvPr>
          <p:cNvGrpSpPr/>
          <p:nvPr/>
        </p:nvGrpSpPr>
        <p:grpSpPr>
          <a:xfrm>
            <a:off x="593800" y="1743756"/>
            <a:ext cx="812690" cy="873944"/>
            <a:chOff x="3804161" y="4090608"/>
            <a:chExt cx="812690" cy="81961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テキスト ボックス 4">
                  <a:extLst>
                    <a:ext uri="{FF2B5EF4-FFF2-40B4-BE49-F238E27FC236}">
                      <a16:creationId xmlns:a16="http://schemas.microsoft.com/office/drawing/2014/main" id="{7C8E98C4-166D-4051-93B4-9F42CD32A1F3}"/>
                    </a:ext>
                  </a:extLst>
                </p:cNvPr>
                <p:cNvSpPr txBox="1"/>
                <p:nvPr/>
              </p:nvSpPr>
              <p:spPr>
                <a:xfrm>
                  <a:off x="3851920" y="4171990"/>
                  <a:ext cx="720080" cy="69274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4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altLang="ja-JP" sz="4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oMath>
                    </m:oMathPara>
                  </a14:m>
                  <a:endParaRPr kumimoji="1" lang="ja-JP" altLang="en-US" sz="4800" dirty="0"/>
                </a:p>
              </p:txBody>
            </p:sp>
          </mc:Choice>
          <mc:Fallback xmlns="">
            <p:sp>
              <p:nvSpPr>
                <p:cNvPr id="5" name="テキスト ボックス 4">
                  <a:extLst>
                    <a:ext uri="{FF2B5EF4-FFF2-40B4-BE49-F238E27FC236}">
                      <a16:creationId xmlns:a16="http://schemas.microsoft.com/office/drawing/2014/main" id="{2A3A1829-EC46-4A3E-97F4-61D2C67FDD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51920" y="4171990"/>
                  <a:ext cx="720080" cy="692740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8E289A74-870B-4F13-B31B-12E70D565D1A}"/>
                </a:ext>
              </a:extLst>
            </p:cNvPr>
            <p:cNvSpPr/>
            <p:nvPr/>
          </p:nvSpPr>
          <p:spPr>
            <a:xfrm>
              <a:off x="3804161" y="4090608"/>
              <a:ext cx="812690" cy="819610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3600"/>
            </a:p>
          </p:txBody>
        </p:sp>
      </p:grpSp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B060F921-254E-4B09-BC8D-0CF7D6A18768}"/>
              </a:ext>
            </a:extLst>
          </p:cNvPr>
          <p:cNvGrpSpPr/>
          <p:nvPr/>
        </p:nvGrpSpPr>
        <p:grpSpPr>
          <a:xfrm>
            <a:off x="4572000" y="1137966"/>
            <a:ext cx="3557584" cy="2174079"/>
            <a:chOff x="4662332" y="1470945"/>
            <a:chExt cx="2592288" cy="1584176"/>
          </a:xfrm>
        </p:grpSpPr>
        <p:sp>
          <p:nvSpPr>
            <p:cNvPr id="8" name="正方形/長方形 7">
              <a:extLst>
                <a:ext uri="{FF2B5EF4-FFF2-40B4-BE49-F238E27FC236}">
                  <a16:creationId xmlns:a16="http://schemas.microsoft.com/office/drawing/2014/main" id="{7B352C8C-9980-40C7-9254-68B418E26315}"/>
                </a:ext>
              </a:extLst>
            </p:cNvPr>
            <p:cNvSpPr/>
            <p:nvPr/>
          </p:nvSpPr>
          <p:spPr>
            <a:xfrm>
              <a:off x="4662332" y="2040628"/>
              <a:ext cx="434727" cy="438429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" name="正方形/長方形 8">
              <a:extLst>
                <a:ext uri="{FF2B5EF4-FFF2-40B4-BE49-F238E27FC236}">
                  <a16:creationId xmlns:a16="http://schemas.microsoft.com/office/drawing/2014/main" id="{637E4811-780E-41D0-9438-FC5D6877551A}"/>
                </a:ext>
              </a:extLst>
            </p:cNvPr>
            <p:cNvSpPr/>
            <p:nvPr/>
          </p:nvSpPr>
          <p:spPr>
            <a:xfrm>
              <a:off x="6246508" y="2040628"/>
              <a:ext cx="434727" cy="438429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正方形/長方形 9">
              <a:extLst>
                <a:ext uri="{FF2B5EF4-FFF2-40B4-BE49-F238E27FC236}">
                  <a16:creationId xmlns:a16="http://schemas.microsoft.com/office/drawing/2014/main" id="{0B7F395F-4C4C-4105-9334-F7BB3B6A52AD}"/>
                </a:ext>
              </a:extLst>
            </p:cNvPr>
            <p:cNvSpPr/>
            <p:nvPr/>
          </p:nvSpPr>
          <p:spPr>
            <a:xfrm>
              <a:off x="5667765" y="2040628"/>
              <a:ext cx="434727" cy="438429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3200" dirty="0">
                  <a:solidFill>
                    <a:schemeClr val="tx1"/>
                  </a:solidFill>
                </a:rPr>
                <a:t>+</a:t>
              </a:r>
              <a:endParaRPr kumimoji="1" lang="ja-JP" altLang="en-US" sz="3200" dirty="0">
                <a:solidFill>
                  <a:schemeClr val="tx1"/>
                </a:solidFill>
              </a:endParaRPr>
            </a:p>
          </p:txBody>
        </p:sp>
        <p:sp>
          <p:nvSpPr>
            <p:cNvPr id="11" name="正方形/長方形 10">
              <a:extLst>
                <a:ext uri="{FF2B5EF4-FFF2-40B4-BE49-F238E27FC236}">
                  <a16:creationId xmlns:a16="http://schemas.microsoft.com/office/drawing/2014/main" id="{41C4E078-F9F3-4670-AA3B-F9A346B2E7C5}"/>
                </a:ext>
              </a:extLst>
            </p:cNvPr>
            <p:cNvSpPr/>
            <p:nvPr/>
          </p:nvSpPr>
          <p:spPr>
            <a:xfrm>
              <a:off x="6819893" y="2040628"/>
              <a:ext cx="434727" cy="438429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3200">
                <a:solidFill>
                  <a:schemeClr val="tx1"/>
                </a:solidFill>
              </a:endParaRPr>
            </a:p>
          </p:txBody>
        </p:sp>
        <p:sp>
          <p:nvSpPr>
            <p:cNvPr id="12" name="正方形/長方形 11">
              <a:extLst>
                <a:ext uri="{FF2B5EF4-FFF2-40B4-BE49-F238E27FC236}">
                  <a16:creationId xmlns:a16="http://schemas.microsoft.com/office/drawing/2014/main" id="{A99EF172-A29F-43E3-B658-00742A669707}"/>
                </a:ext>
              </a:extLst>
            </p:cNvPr>
            <p:cNvSpPr/>
            <p:nvPr/>
          </p:nvSpPr>
          <p:spPr>
            <a:xfrm>
              <a:off x="6817214" y="2040628"/>
              <a:ext cx="434727" cy="438429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3200" dirty="0">
                  <a:solidFill>
                    <a:schemeClr val="tx1"/>
                  </a:solidFill>
                </a:rPr>
                <a:t>+</a:t>
              </a:r>
              <a:endParaRPr kumimoji="1" lang="ja-JP" altLang="en-US" sz="3200" dirty="0">
                <a:solidFill>
                  <a:schemeClr val="tx1"/>
                </a:solidFill>
              </a:endParaRPr>
            </a:p>
          </p:txBody>
        </p:sp>
        <p:sp>
          <p:nvSpPr>
            <p:cNvPr id="13" name="正方形/長方形 12">
              <a:extLst>
                <a:ext uri="{FF2B5EF4-FFF2-40B4-BE49-F238E27FC236}">
                  <a16:creationId xmlns:a16="http://schemas.microsoft.com/office/drawing/2014/main" id="{F5D99632-D971-4311-ADE7-60BE87754F16}"/>
                </a:ext>
              </a:extLst>
            </p:cNvPr>
            <p:cNvSpPr/>
            <p:nvPr/>
          </p:nvSpPr>
          <p:spPr>
            <a:xfrm>
              <a:off x="6243829" y="2616692"/>
              <a:ext cx="434727" cy="438429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3200" dirty="0">
                  <a:solidFill>
                    <a:schemeClr val="tx1"/>
                  </a:solidFill>
                </a:rPr>
                <a:t>+</a:t>
              </a:r>
              <a:endParaRPr kumimoji="1" lang="ja-JP" altLang="en-US" sz="3200" dirty="0">
                <a:solidFill>
                  <a:schemeClr val="tx1"/>
                </a:solidFill>
              </a:endParaRPr>
            </a:p>
          </p:txBody>
        </p:sp>
        <p:sp>
          <p:nvSpPr>
            <p:cNvPr id="14" name="正方形/長方形 13">
              <a:extLst>
                <a:ext uri="{FF2B5EF4-FFF2-40B4-BE49-F238E27FC236}">
                  <a16:creationId xmlns:a16="http://schemas.microsoft.com/office/drawing/2014/main" id="{215C8629-9B43-46AE-B723-DECA0A3EC5EE}"/>
                </a:ext>
              </a:extLst>
            </p:cNvPr>
            <p:cNvSpPr/>
            <p:nvPr/>
          </p:nvSpPr>
          <p:spPr>
            <a:xfrm>
              <a:off x="6249187" y="1470945"/>
              <a:ext cx="434727" cy="438429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3200">
                <a:solidFill>
                  <a:schemeClr val="tx1"/>
                </a:solidFill>
              </a:endParaRPr>
            </a:p>
          </p:txBody>
        </p:sp>
        <p:sp>
          <p:nvSpPr>
            <p:cNvPr id="15" name="正方形/長方形 14">
              <a:extLst>
                <a:ext uri="{FF2B5EF4-FFF2-40B4-BE49-F238E27FC236}">
                  <a16:creationId xmlns:a16="http://schemas.microsoft.com/office/drawing/2014/main" id="{50CE16CE-6BF7-473A-A77C-75AD610F7CA3}"/>
                </a:ext>
              </a:extLst>
            </p:cNvPr>
            <p:cNvSpPr/>
            <p:nvPr/>
          </p:nvSpPr>
          <p:spPr>
            <a:xfrm>
              <a:off x="6246508" y="1470945"/>
              <a:ext cx="434727" cy="438429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3200" dirty="0">
                  <a:solidFill>
                    <a:schemeClr val="tx1"/>
                  </a:solidFill>
                </a:rPr>
                <a:t>+</a:t>
              </a:r>
              <a:endParaRPr kumimoji="1" lang="ja-JP" altLang="en-US" sz="320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テキスト ボックス 15">
                  <a:extLst>
                    <a:ext uri="{FF2B5EF4-FFF2-40B4-BE49-F238E27FC236}">
                      <a16:creationId xmlns:a16="http://schemas.microsoft.com/office/drawing/2014/main" id="{EAC3BA85-17DF-4433-9C64-EC798C03FD0C}"/>
                    </a:ext>
                  </a:extLst>
                </p:cNvPr>
                <p:cNvSpPr txBox="1"/>
                <p:nvPr/>
              </p:nvSpPr>
              <p:spPr>
                <a:xfrm>
                  <a:off x="5180179" y="2048170"/>
                  <a:ext cx="346249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ja-JP" altLang="en-US" sz="2800" i="1" smtClean="0">
                            <a:latin typeface="Cambria Math" panose="02040503050406030204" pitchFamily="18" charset="0"/>
                          </a:rPr>
                          <m:t>≈</m:t>
                        </m:r>
                      </m:oMath>
                    </m:oMathPara>
                  </a14:m>
                  <a:endParaRPr kumimoji="1" lang="ja-JP" altLang="en-US" sz="2800" dirty="0"/>
                </a:p>
              </p:txBody>
            </p:sp>
          </mc:Choice>
          <mc:Fallback xmlns="">
            <p:sp>
              <p:nvSpPr>
                <p:cNvPr id="15" name="テキスト ボックス 14">
                  <a:extLst>
                    <a:ext uri="{FF2B5EF4-FFF2-40B4-BE49-F238E27FC236}">
                      <a16:creationId xmlns:a16="http://schemas.microsoft.com/office/drawing/2014/main" id="{A6F2684E-305A-4F83-A7CE-367953CB54E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80179" y="2048170"/>
                  <a:ext cx="346249" cy="430887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テキスト ボックス 16">
              <a:extLst>
                <a:ext uri="{FF2B5EF4-FFF2-40B4-BE49-F238E27FC236}">
                  <a16:creationId xmlns:a16="http://schemas.microsoft.com/office/drawing/2014/main" id="{4C7974E4-B88A-45C1-B15C-9ACD8D2F880D}"/>
                </a:ext>
              </a:extLst>
            </p:cNvPr>
            <p:cNvSpPr txBox="1"/>
            <p:nvPr/>
          </p:nvSpPr>
          <p:spPr>
            <a:xfrm>
              <a:off x="6249187" y="2020489"/>
              <a:ext cx="49244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3200" dirty="0"/>
                <a:t>-</a:t>
              </a:r>
              <a:r>
                <a:rPr kumimoji="1" lang="en-US" altLang="ja-JP" sz="2800" dirty="0"/>
                <a:t>4</a:t>
              </a:r>
              <a:endParaRPr kumimoji="1" lang="ja-JP" altLang="en-US" sz="3200" dirty="0"/>
            </a:p>
          </p:txBody>
        </p:sp>
      </p:grp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BADF6849-0EBD-4D68-853C-7B2CFE0D7B24}"/>
              </a:ext>
            </a:extLst>
          </p:cNvPr>
          <p:cNvSpPr txBox="1"/>
          <p:nvPr/>
        </p:nvSpPr>
        <p:spPr>
          <a:xfrm>
            <a:off x="353051" y="3492174"/>
            <a:ext cx="59298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dirty="0"/>
              <a:t>二次元ラプラシアンの中央差分</a:t>
            </a: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886AED9E-FF52-4C85-AF5F-5C724E980474}"/>
              </a:ext>
            </a:extLst>
          </p:cNvPr>
          <p:cNvSpPr txBox="1"/>
          <p:nvPr/>
        </p:nvSpPr>
        <p:spPr>
          <a:xfrm>
            <a:off x="1519950" y="4274925"/>
            <a:ext cx="634019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dirty="0"/>
              <a:t>自分のセルの上下左右を足して、</a:t>
            </a:r>
            <a:endParaRPr kumimoji="1" lang="en-US" altLang="ja-JP" sz="3200" dirty="0"/>
          </a:p>
          <a:p>
            <a:r>
              <a:rPr lang="ja-JP" altLang="en-US" sz="3200" dirty="0"/>
              <a:t>自分の</a:t>
            </a:r>
            <a:r>
              <a:rPr lang="en-US" altLang="ja-JP" sz="3200" dirty="0"/>
              <a:t>4</a:t>
            </a:r>
            <a:r>
              <a:rPr lang="ja-JP" altLang="en-US" sz="3200" dirty="0"/>
              <a:t>倍を引く</a:t>
            </a:r>
            <a:endParaRPr kumimoji="1" lang="ja-JP" altLang="en-US" sz="3200" dirty="0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D1059028-0F8D-411F-BD2B-C26F5E2BFAF6}"/>
              </a:ext>
            </a:extLst>
          </p:cNvPr>
          <p:cNvSpPr txBox="1"/>
          <p:nvPr/>
        </p:nvSpPr>
        <p:spPr>
          <a:xfrm>
            <a:off x="1146607" y="5598395"/>
            <a:ext cx="56092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dirty="0"/>
              <a:t>＝まわりの平均との差</a:t>
            </a:r>
            <a:r>
              <a:rPr kumimoji="1" lang="en-US" altLang="ja-JP" sz="3200" dirty="0"/>
              <a:t>(</a:t>
            </a:r>
            <a:r>
              <a:rPr kumimoji="1" lang="ja-JP" altLang="en-US" sz="3200" dirty="0"/>
              <a:t>の</a:t>
            </a:r>
            <a:r>
              <a:rPr kumimoji="1" lang="en-US" altLang="ja-JP" sz="3200" dirty="0"/>
              <a:t>4</a:t>
            </a:r>
            <a:r>
              <a:rPr kumimoji="1" lang="ja-JP" altLang="en-US" sz="3200" dirty="0"/>
              <a:t>倍</a:t>
            </a:r>
            <a:r>
              <a:rPr kumimoji="1" lang="en-US" altLang="ja-JP" sz="3200" dirty="0"/>
              <a:t>)</a:t>
            </a:r>
            <a:endParaRPr kumimoji="1" lang="ja-JP" altLang="en-US" sz="3200" dirty="0"/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5954F29C-06D6-425E-893F-E451506F73AD}"/>
              </a:ext>
            </a:extLst>
          </p:cNvPr>
          <p:cNvSpPr txBox="1"/>
          <p:nvPr/>
        </p:nvSpPr>
        <p:spPr>
          <a:xfrm>
            <a:off x="1140528" y="4521177"/>
            <a:ext cx="59660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ja-JP" altLang="en-US" sz="3200" dirty="0"/>
              <a:t>＝</a:t>
            </a:r>
            <a:endParaRPr lang="ja-JP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6599828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4EDD34A8-DD40-6E4B-BDA8-4E053C3BD5E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 dirty="0"/>
              <a:t>シミュレーションとは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2FC659C0-7021-D541-9991-9A282F4C62E8}"/>
              </a:ext>
            </a:extLst>
          </p:cNvPr>
          <p:cNvSpPr txBox="1"/>
          <p:nvPr/>
        </p:nvSpPr>
        <p:spPr>
          <a:xfrm>
            <a:off x="1493520" y="2153920"/>
            <a:ext cx="61863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/>
              <a:t>ある</a:t>
            </a:r>
            <a:r>
              <a:rPr kumimoji="1" lang="ja-JP" altLang="en-US" sz="3600">
                <a:solidFill>
                  <a:srgbClr val="011893"/>
                </a:solidFill>
              </a:rPr>
              <a:t>ルール</a:t>
            </a:r>
            <a:r>
              <a:rPr lang="ja-JP" altLang="en-US" sz="3600"/>
              <a:t>に従う系の</a:t>
            </a:r>
            <a:r>
              <a:rPr lang="ja-JP" altLang="en-US" sz="3600">
                <a:solidFill>
                  <a:srgbClr val="011893"/>
                </a:solidFill>
              </a:rPr>
              <a:t>振舞</a:t>
            </a:r>
            <a:r>
              <a:rPr lang="ja-JP" altLang="en-US" sz="3600"/>
              <a:t>を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B5DAAC0-A219-424C-9EC3-9E8323F2C8FE}"/>
              </a:ext>
            </a:extLst>
          </p:cNvPr>
          <p:cNvSpPr txBox="1"/>
          <p:nvPr/>
        </p:nvSpPr>
        <p:spPr>
          <a:xfrm>
            <a:off x="2416849" y="2968052"/>
            <a:ext cx="43396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>
                <a:solidFill>
                  <a:srgbClr val="011893"/>
                </a:solidFill>
              </a:rPr>
              <a:t>再現・予想</a:t>
            </a:r>
            <a:r>
              <a:rPr kumimoji="1" lang="ja-JP" altLang="en-US" sz="3600"/>
              <a:t>すること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BBD52A43-F0FB-1940-9477-AAF378B88E80}"/>
              </a:ext>
            </a:extLst>
          </p:cNvPr>
          <p:cNvSpPr txBox="1"/>
          <p:nvPr/>
        </p:nvSpPr>
        <p:spPr>
          <a:xfrm>
            <a:off x="711200" y="5145291"/>
            <a:ext cx="76226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/>
              <a:t>それをコンピュータ上でやるのがコンピュータシミュレーション</a:t>
            </a:r>
          </a:p>
        </p:txBody>
      </p:sp>
    </p:spTree>
    <p:extLst>
      <p:ext uri="{BB962C8B-B14F-4D97-AF65-F5344CB8AC3E}">
        <p14:creationId xmlns:p14="http://schemas.microsoft.com/office/powerpoint/2010/main" val="32916164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94D7FF44-94A1-9F45-8C25-6A6CFEF0462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 dirty="0"/>
              <a:t>課題</a:t>
            </a:r>
            <a:r>
              <a:rPr kumimoji="1" lang="en-US" altLang="ja-JP" dirty="0"/>
              <a:t>2</a:t>
            </a:r>
            <a:r>
              <a:rPr kumimoji="1" lang="ja-JP" altLang="en-US" dirty="0"/>
              <a:t>：反応拡散方程式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8E8B9C1A-4BE3-4E88-9ED0-928D232E7F38}"/>
                  </a:ext>
                </a:extLst>
              </p:cNvPr>
              <p:cNvSpPr txBox="1"/>
              <p:nvPr/>
            </p:nvSpPr>
            <p:spPr>
              <a:xfrm>
                <a:off x="1977028" y="1417605"/>
                <a:ext cx="4901907" cy="81926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28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num>
                        <m:den>
                          <m:r>
                            <a:rPr kumimoji="1" lang="en-US" altLang="ja-JP" sz="28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kumimoji="1" lang="en-US" altLang="ja-JP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  <m:r>
                        <a:rPr kumimoji="1" lang="en-US" altLang="ja-JP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kumimoji="1" lang="en-US" altLang="ja-JP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kumimoji="1" lang="en-US" altLang="ja-JP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kumimoji="1" lang="en-US" altLang="ja-JP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sSup>
                        <m:sSupPr>
                          <m:ctrlPr>
                            <a:rPr kumimoji="1" lang="en-US" altLang="ja-JP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kumimoji="1" lang="en-US" altLang="ja-JP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kumimoji="1" lang="en-US" altLang="ja-JP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  <m:r>
                        <a:rPr kumimoji="1" lang="en-US" altLang="ja-JP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(1−</m:t>
                      </m:r>
                      <m:r>
                        <a:rPr kumimoji="1" lang="en-US" altLang="ja-JP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kumimoji="1" lang="en-US" altLang="ja-JP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ja-JP" altLang="en-US" sz="2800" dirty="0"/>
              </a:p>
            </p:txBody>
          </p:sp>
        </mc:Choice>
        <mc:Fallback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8E8B9C1A-4BE3-4E88-9ED0-928D232E7F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7028" y="1417605"/>
                <a:ext cx="4901907" cy="81926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267469D7-CF69-4BC6-84C9-B925EE555D14}"/>
              </a:ext>
            </a:extLst>
          </p:cNvPr>
          <p:cNvSpPr/>
          <p:nvPr/>
        </p:nvSpPr>
        <p:spPr>
          <a:xfrm>
            <a:off x="2049036" y="1273589"/>
            <a:ext cx="648072" cy="1152128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89F8A6A4-4C07-4417-8102-6AC143C15247}"/>
              </a:ext>
            </a:extLst>
          </p:cNvPr>
          <p:cNvSpPr/>
          <p:nvPr/>
        </p:nvSpPr>
        <p:spPr>
          <a:xfrm>
            <a:off x="2985139" y="1273589"/>
            <a:ext cx="3893795" cy="115212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BA218938-F268-46DA-927D-98151320CFE0}"/>
              </a:ext>
            </a:extLst>
          </p:cNvPr>
          <p:cNvSpPr txBox="1"/>
          <p:nvPr/>
        </p:nvSpPr>
        <p:spPr>
          <a:xfrm>
            <a:off x="1400964" y="2785757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u</a:t>
            </a:r>
            <a:r>
              <a:rPr kumimoji="1" lang="ja-JP" altLang="en-US" dirty="0"/>
              <a:t>の時間微分が</a:t>
            </a:r>
          </a:p>
        </p:txBody>
      </p:sp>
      <p:cxnSp>
        <p:nvCxnSpPr>
          <p:cNvPr id="7" name="直線矢印コネクタ 6">
            <a:extLst>
              <a:ext uri="{FF2B5EF4-FFF2-40B4-BE49-F238E27FC236}">
                <a16:creationId xmlns:a16="http://schemas.microsoft.com/office/drawing/2014/main" id="{D1015032-9D5B-4262-9A98-AC3C018C798C}"/>
              </a:ext>
            </a:extLst>
          </p:cNvPr>
          <p:cNvCxnSpPr>
            <a:stCxn id="6" idx="0"/>
            <a:endCxn id="4" idx="2"/>
          </p:cNvCxnSpPr>
          <p:nvPr/>
        </p:nvCxnSpPr>
        <p:spPr>
          <a:xfrm flipV="1">
            <a:off x="2373072" y="2425717"/>
            <a:ext cx="0" cy="36004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48CF2A66-EDE1-41D1-8013-8A96DC0E7C0E}"/>
              </a:ext>
            </a:extLst>
          </p:cNvPr>
          <p:cNvSpPr txBox="1"/>
          <p:nvPr/>
        </p:nvSpPr>
        <p:spPr>
          <a:xfrm>
            <a:off x="3311856" y="2785757"/>
            <a:ext cx="3201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こんな式で与えられている</a:t>
            </a:r>
            <a:endParaRPr kumimoji="1" lang="ja-JP" altLang="en-US" dirty="0"/>
          </a:p>
        </p:txBody>
      </p:sp>
      <p:cxnSp>
        <p:nvCxnSpPr>
          <p:cNvPr id="9" name="直線矢印コネクタ 8">
            <a:extLst>
              <a:ext uri="{FF2B5EF4-FFF2-40B4-BE49-F238E27FC236}">
                <a16:creationId xmlns:a16="http://schemas.microsoft.com/office/drawing/2014/main" id="{3B374189-521E-4756-AB77-E328D23B19EE}"/>
              </a:ext>
            </a:extLst>
          </p:cNvPr>
          <p:cNvCxnSpPr>
            <a:stCxn id="8" idx="0"/>
            <a:endCxn id="5" idx="2"/>
          </p:cNvCxnSpPr>
          <p:nvPr/>
        </p:nvCxnSpPr>
        <p:spPr>
          <a:xfrm flipV="1">
            <a:off x="4912694" y="2425717"/>
            <a:ext cx="19343" cy="36004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22F536D7-3150-4976-A880-DF0F194FDC93}"/>
              </a:ext>
            </a:extLst>
          </p:cNvPr>
          <p:cNvSpPr/>
          <p:nvPr/>
        </p:nvSpPr>
        <p:spPr>
          <a:xfrm>
            <a:off x="1761005" y="3259929"/>
            <a:ext cx="576064" cy="52968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F0F30B55-A188-47C2-ABF8-B9EC0B592137}"/>
              </a:ext>
            </a:extLst>
          </p:cNvPr>
          <p:cNvSpPr txBox="1"/>
          <p:nvPr/>
        </p:nvSpPr>
        <p:spPr>
          <a:xfrm>
            <a:off x="2297689" y="3354880"/>
            <a:ext cx="42158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を評価できたら次のステップの値が</a:t>
            </a:r>
            <a:endParaRPr kumimoji="1" lang="ja-JP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5588BB85-14FE-428C-BC66-A51E9CC59691}"/>
                  </a:ext>
                </a:extLst>
              </p:cNvPr>
              <p:cNvSpPr txBox="1"/>
              <p:nvPr/>
            </p:nvSpPr>
            <p:spPr>
              <a:xfrm>
                <a:off x="1552869" y="4015517"/>
                <a:ext cx="407585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800" b="0" i="1" smtClean="0"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e>
                      </m:d>
                      <m:r>
                        <a:rPr kumimoji="1" lang="en-US" altLang="ja-JP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2800" b="0" i="1" smtClean="0"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kumimoji="1" lang="en-US" altLang="ja-JP" sz="2800" b="0" i="1" smtClean="0">
                          <a:latin typeface="Cambria Math" panose="02040503050406030204" pitchFamily="18" charset="0"/>
                        </a:rPr>
                        <m:t>+        </m:t>
                      </m:r>
                      <m:r>
                        <a:rPr kumimoji="1" lang="en-US" altLang="ja-JP" sz="2800" b="0" i="1" smtClean="0">
                          <a:latin typeface="Cambria Math" panose="02040503050406030204" pitchFamily="18" charset="0"/>
                        </a:rPr>
                        <m:t>𝑑𝑡</m:t>
                      </m:r>
                    </m:oMath>
                  </m:oMathPara>
                </a14:m>
                <a:endParaRPr kumimoji="1" lang="ja-JP" altLang="en-US" sz="2800" dirty="0"/>
              </a:p>
            </p:txBody>
          </p:sp>
        </mc:Choice>
        <mc:Fallback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5588BB85-14FE-428C-BC66-A51E9CC596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2869" y="4015517"/>
                <a:ext cx="4075859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F8F2A1F4-775C-4D5F-944B-7D26DD0D7EBF}"/>
              </a:ext>
            </a:extLst>
          </p:cNvPr>
          <p:cNvSpPr/>
          <p:nvPr/>
        </p:nvSpPr>
        <p:spPr>
          <a:xfrm>
            <a:off x="4577205" y="3966118"/>
            <a:ext cx="576064" cy="52968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0FAEA179-A866-454C-834B-D79CE93F485F}"/>
              </a:ext>
            </a:extLst>
          </p:cNvPr>
          <p:cNvSpPr txBox="1"/>
          <p:nvPr/>
        </p:nvSpPr>
        <p:spPr>
          <a:xfrm>
            <a:off x="5580112" y="4077072"/>
            <a:ext cx="1802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で</a:t>
            </a:r>
            <a:r>
              <a:rPr lang="ja-JP" altLang="en-US" dirty="0"/>
              <a:t>計算できる</a:t>
            </a:r>
            <a:endParaRPr kumimoji="1" lang="ja-JP" altLang="en-US" dirty="0"/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48394854-62F7-44FB-8D93-1E9BAAFC127B}"/>
              </a:ext>
            </a:extLst>
          </p:cNvPr>
          <p:cNvSpPr/>
          <p:nvPr/>
        </p:nvSpPr>
        <p:spPr>
          <a:xfrm>
            <a:off x="3447138" y="1618842"/>
            <a:ext cx="434727" cy="438429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91ADDFB2-A665-41F7-8AA2-3D0BAF5EC64C}"/>
              </a:ext>
            </a:extLst>
          </p:cNvPr>
          <p:cNvSpPr txBox="1"/>
          <p:nvPr/>
        </p:nvSpPr>
        <p:spPr>
          <a:xfrm>
            <a:off x="755576" y="4885688"/>
            <a:ext cx="7056784" cy="833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/>
              <a:t>あとは初期条件から次々と「次の時刻の状態」を計算することで系の時間発展を計算できる</a:t>
            </a:r>
          </a:p>
        </p:txBody>
      </p:sp>
      <p:sp>
        <p:nvSpPr>
          <p:cNvPr id="17" name="右矢印 41">
            <a:extLst>
              <a:ext uri="{FF2B5EF4-FFF2-40B4-BE49-F238E27FC236}">
                <a16:creationId xmlns:a16="http://schemas.microsoft.com/office/drawing/2014/main" id="{07527F69-61D6-4250-8BAC-1BAB88EA9E7A}"/>
              </a:ext>
            </a:extLst>
          </p:cNvPr>
          <p:cNvSpPr/>
          <p:nvPr/>
        </p:nvSpPr>
        <p:spPr>
          <a:xfrm>
            <a:off x="2049036" y="5885683"/>
            <a:ext cx="631176" cy="45084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1B9ADDBD-7A5A-4564-B481-8B376BB0ECCE}"/>
              </a:ext>
            </a:extLst>
          </p:cNvPr>
          <p:cNvSpPr txBox="1"/>
          <p:nvPr/>
        </p:nvSpPr>
        <p:spPr>
          <a:xfrm>
            <a:off x="2776870" y="5846068"/>
            <a:ext cx="48526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dirty="0"/>
              <a:t>アニメーションを作ってみる</a:t>
            </a:r>
            <a:endParaRPr kumimoji="1"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6966531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2E0EBC32-45A2-6042-97C9-C6E7124CA4B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 dirty="0"/>
              <a:t>いろいろなシミュレーション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C628B6F4-65B6-E842-8B6F-BAEDD988C423}"/>
              </a:ext>
            </a:extLst>
          </p:cNvPr>
          <p:cNvSpPr txBox="1"/>
          <p:nvPr/>
        </p:nvSpPr>
        <p:spPr>
          <a:xfrm>
            <a:off x="223520" y="1127760"/>
            <a:ext cx="66479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>
                <a:solidFill>
                  <a:srgbClr val="011893"/>
                </a:solidFill>
              </a:rPr>
              <a:t>訓練</a:t>
            </a:r>
            <a:r>
              <a:rPr kumimoji="1" lang="ja-JP" altLang="en-US" sz="3600"/>
              <a:t>のためのシミュレーション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C1A34A3A-62E4-5340-9F37-C2BEED34926F}"/>
              </a:ext>
            </a:extLst>
          </p:cNvPr>
          <p:cNvSpPr txBox="1"/>
          <p:nvPr/>
        </p:nvSpPr>
        <p:spPr>
          <a:xfrm>
            <a:off x="1818640" y="1859280"/>
            <a:ext cx="27494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>
                <a:solidFill>
                  <a:schemeClr val="tx1">
                    <a:lumMod val="75000"/>
                    <a:lumOff val="25000"/>
                  </a:schemeClr>
                </a:solidFill>
              </a:rPr>
              <a:t>フライトシミュレータ</a:t>
            </a:r>
            <a:endParaRPr kumimoji="1" lang="en-US" altLang="ja-JP" sz="200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ja-JP" altLang="en-US" sz="2000">
                <a:solidFill>
                  <a:schemeClr val="tx1">
                    <a:lumMod val="75000"/>
                    <a:lumOff val="25000"/>
                  </a:schemeClr>
                </a:solidFill>
              </a:rPr>
              <a:t>ドライブシミュレータ</a:t>
            </a:r>
            <a:endParaRPr kumimoji="1" lang="ja-JP" altLang="en-US" sz="20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3EC63E29-069D-6F49-B3D7-D5469E5F79D2}"/>
              </a:ext>
            </a:extLst>
          </p:cNvPr>
          <p:cNvSpPr txBox="1"/>
          <p:nvPr/>
        </p:nvSpPr>
        <p:spPr>
          <a:xfrm>
            <a:off x="223520" y="3068320"/>
            <a:ext cx="66479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>
                <a:solidFill>
                  <a:srgbClr val="011893"/>
                </a:solidFill>
              </a:rPr>
              <a:t>娯楽</a:t>
            </a:r>
            <a:r>
              <a:rPr kumimoji="1" lang="ja-JP" altLang="en-US" sz="3600"/>
              <a:t>のためのシミュレーション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79BA20DC-3DF9-724B-8E30-42C90F1472C3}"/>
              </a:ext>
            </a:extLst>
          </p:cNvPr>
          <p:cNvSpPr txBox="1"/>
          <p:nvPr/>
        </p:nvSpPr>
        <p:spPr>
          <a:xfrm>
            <a:off x="1899920" y="3820160"/>
            <a:ext cx="478207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>
                <a:solidFill>
                  <a:schemeClr val="tx1">
                    <a:lumMod val="75000"/>
                    <a:lumOff val="25000"/>
                  </a:schemeClr>
                </a:solidFill>
              </a:rPr>
              <a:t>シミュレーションゲーム</a:t>
            </a:r>
            <a:r>
              <a:rPr kumimoji="1" lang="en-US" altLang="ja-JP" sz="2000">
                <a:solidFill>
                  <a:schemeClr val="tx1">
                    <a:lumMod val="75000"/>
                    <a:lumOff val="25000"/>
                  </a:schemeClr>
                </a:solidFill>
              </a:rPr>
              <a:t> (</a:t>
            </a:r>
            <a:r>
              <a:rPr kumimoji="1" lang="ja-JP" altLang="en-US" sz="2000">
                <a:solidFill>
                  <a:schemeClr val="tx1">
                    <a:lumMod val="75000"/>
                    <a:lumOff val="25000"/>
                  </a:schemeClr>
                </a:solidFill>
              </a:rPr>
              <a:t>戦略、経営等</a:t>
            </a:r>
            <a:r>
              <a:rPr kumimoji="1" lang="en-US" altLang="ja-JP" sz="200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</a:p>
          <a:p>
            <a:r>
              <a:rPr kumimoji="1" lang="ja-JP" altLang="en-US" sz="2000">
                <a:solidFill>
                  <a:schemeClr val="tx1">
                    <a:lumMod val="75000"/>
                    <a:lumOff val="25000"/>
                  </a:schemeClr>
                </a:solidFill>
              </a:rPr>
              <a:t>ロールプレイングゲーム</a:t>
            </a:r>
            <a:endParaRPr kumimoji="1" lang="en-US" altLang="ja-JP" sz="20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1213376B-2B79-7D40-A72A-84D5D0C0BDBB}"/>
              </a:ext>
            </a:extLst>
          </p:cNvPr>
          <p:cNvSpPr txBox="1"/>
          <p:nvPr/>
        </p:nvSpPr>
        <p:spPr>
          <a:xfrm>
            <a:off x="233680" y="4937760"/>
            <a:ext cx="66479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>
                <a:solidFill>
                  <a:srgbClr val="011893"/>
                </a:solidFill>
              </a:rPr>
              <a:t>予測</a:t>
            </a:r>
            <a:r>
              <a:rPr kumimoji="1" lang="ja-JP" altLang="en-US" sz="3600"/>
              <a:t>のためのシミュレーション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24AE09B6-8D0C-3449-AE4D-9097875BD0F8}"/>
              </a:ext>
            </a:extLst>
          </p:cNvPr>
          <p:cNvSpPr txBox="1"/>
          <p:nvPr/>
        </p:nvSpPr>
        <p:spPr>
          <a:xfrm>
            <a:off x="1981200" y="5791200"/>
            <a:ext cx="37753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000">
                <a:solidFill>
                  <a:schemeClr val="tx1">
                    <a:lumMod val="75000"/>
                    <a:lumOff val="25000"/>
                  </a:schemeClr>
                </a:solidFill>
              </a:rPr>
              <a:t>天気予報・</a:t>
            </a:r>
            <a:r>
              <a:rPr kumimoji="1" lang="ja-JP" altLang="en-US" sz="2000">
                <a:solidFill>
                  <a:schemeClr val="tx1">
                    <a:lumMod val="75000"/>
                    <a:lumOff val="25000"/>
                  </a:schemeClr>
                </a:solidFill>
              </a:rPr>
              <a:t>自動車の設計</a:t>
            </a:r>
            <a:r>
              <a:rPr lang="ja-JP" altLang="en-US" sz="2000">
                <a:solidFill>
                  <a:schemeClr val="tx1">
                    <a:lumMod val="75000"/>
                    <a:lumOff val="25000"/>
                  </a:schemeClr>
                </a:solidFill>
              </a:rPr>
              <a:t>・創薬</a:t>
            </a:r>
            <a:endParaRPr kumimoji="1" lang="en-US" altLang="ja-JP" sz="20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B6538591-8C84-D64D-81FC-98C36363AD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640" y="3709924"/>
            <a:ext cx="1026160" cy="872236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5892D997-9D16-334A-8A5A-07F6E04178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" y="5742940"/>
            <a:ext cx="1003300" cy="1003300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6E935D8D-E9E1-6D4E-A1B6-7DA585BB3E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880" y="1742440"/>
            <a:ext cx="12700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7062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B2BA1BA0-B701-C34F-93F8-8449D95AAD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物理と支配方程式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8F6BE8CD-71C4-1B46-95E5-D1B4277E9812}"/>
              </a:ext>
            </a:extLst>
          </p:cNvPr>
          <p:cNvSpPr txBox="1"/>
          <p:nvPr/>
        </p:nvSpPr>
        <p:spPr>
          <a:xfrm>
            <a:off x="629920" y="1524000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/>
              <a:t>物理とは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8550E4EF-2031-F546-B777-51B740915B06}"/>
              </a:ext>
            </a:extLst>
          </p:cNvPr>
          <p:cNvSpPr txBox="1"/>
          <p:nvPr/>
        </p:nvSpPr>
        <p:spPr>
          <a:xfrm>
            <a:off x="1168400" y="2336800"/>
            <a:ext cx="70070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/>
              <a:t>我々が住むこの世界を</a:t>
            </a:r>
            <a:r>
              <a:rPr lang="ja-JP" altLang="en-US" sz="2800">
                <a:solidFill>
                  <a:srgbClr val="011893"/>
                </a:solidFill>
              </a:rPr>
              <a:t>理解・記述</a:t>
            </a:r>
            <a:r>
              <a:rPr lang="ja-JP" altLang="en-US" sz="2800"/>
              <a:t>する学問</a:t>
            </a:r>
            <a:endParaRPr kumimoji="1" lang="ja-JP" altLang="en-US" sz="280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E671BAC-53B2-EE4A-B86D-427364236CC5}"/>
              </a:ext>
            </a:extLst>
          </p:cNvPr>
          <p:cNvSpPr txBox="1"/>
          <p:nvPr/>
        </p:nvSpPr>
        <p:spPr>
          <a:xfrm>
            <a:off x="592945" y="3490876"/>
            <a:ext cx="38779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/>
              <a:t>この世界の</a:t>
            </a:r>
            <a:r>
              <a:rPr kumimoji="1" lang="ja-JP" altLang="en-US" sz="3600">
                <a:solidFill>
                  <a:srgbClr val="011893"/>
                </a:solidFill>
              </a:rPr>
              <a:t>ルール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660F1D2F-1C94-3F48-9274-2CD4317D95E4}"/>
              </a:ext>
            </a:extLst>
          </p:cNvPr>
          <p:cNvSpPr txBox="1"/>
          <p:nvPr/>
        </p:nvSpPr>
        <p:spPr>
          <a:xfrm>
            <a:off x="1182225" y="4323996"/>
            <a:ext cx="725121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/>
              <a:t>この世界は</a:t>
            </a:r>
            <a:r>
              <a:rPr kumimoji="1" lang="ja-JP" altLang="en-US" sz="2800" dirty="0">
                <a:solidFill>
                  <a:srgbClr val="FF0000"/>
                </a:solidFill>
              </a:rPr>
              <a:t>微分方程式</a:t>
            </a:r>
            <a:r>
              <a:rPr kumimoji="1" lang="ja-JP" altLang="en-US" sz="2800" dirty="0"/>
              <a:t>で記述されている</a:t>
            </a:r>
            <a:endParaRPr kumimoji="1" lang="en-US" altLang="ja-JP" sz="2800" dirty="0"/>
          </a:p>
          <a:p>
            <a:r>
              <a:rPr lang="ja-JP" altLang="en-US" sz="2800" dirty="0"/>
              <a:t>これを</a:t>
            </a:r>
            <a:r>
              <a:rPr lang="ja-JP" altLang="en-US" sz="2800" dirty="0">
                <a:solidFill>
                  <a:srgbClr val="011893"/>
                </a:solidFill>
              </a:rPr>
              <a:t>支配方程式</a:t>
            </a:r>
            <a:r>
              <a:rPr lang="en-US" altLang="ja-JP" sz="2800" dirty="0"/>
              <a:t>(Governing Equation)</a:t>
            </a:r>
            <a:r>
              <a:rPr lang="ja-JP" altLang="en-US" sz="2800" dirty="0"/>
              <a:t>と呼ぶ</a:t>
            </a:r>
          </a:p>
        </p:txBody>
      </p:sp>
    </p:spTree>
    <p:extLst>
      <p:ext uri="{BB962C8B-B14F-4D97-AF65-F5344CB8AC3E}">
        <p14:creationId xmlns:p14="http://schemas.microsoft.com/office/powerpoint/2010/main" val="27619149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7CF49549-311B-6949-8B49-A19B5319E2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様々な支配方程式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89E45F6B-B5D6-7942-B9B2-587F574B5BD3}"/>
              </a:ext>
            </a:extLst>
          </p:cNvPr>
          <p:cNvSpPr txBox="1"/>
          <p:nvPr/>
        </p:nvSpPr>
        <p:spPr>
          <a:xfrm>
            <a:off x="4901996" y="1499670"/>
            <a:ext cx="3416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/>
              <a:t>古典的な物体の運動を記述する</a:t>
            </a:r>
            <a:endParaRPr lang="en-US" altLang="ja-JP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D9DA6591-A485-CC46-BF08-45C5EAF2F641}"/>
                  </a:ext>
                </a:extLst>
              </p:cNvPr>
              <p:cNvSpPr txBox="1"/>
              <p:nvPr/>
            </p:nvSpPr>
            <p:spPr>
              <a:xfrm>
                <a:off x="1818006" y="1732282"/>
                <a:ext cx="1806264" cy="9350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3200" i="1">
                          <a:latin typeface="Cambria Math" panose="02040503050406030204" pitchFamily="18" charset="0"/>
                        </a:rPr>
                        <m:t>𝑚</m:t>
                      </m:r>
                      <m:f>
                        <m:fPr>
                          <m:ctrlP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3200" b="0" i="1">
                              <a:latin typeface="Cambria Math" panose="02040503050406030204" pitchFamily="18" charset="0"/>
                            </a:rPr>
                            <m:t>𝑑𝑣</m:t>
                          </m:r>
                        </m:num>
                        <m:den>
                          <m:r>
                            <a:rPr kumimoji="1" lang="en-US" altLang="ja-JP" sz="3200" b="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kumimoji="1" lang="en-US" altLang="ja-JP" sz="3200" b="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3200" b="0" i="1">
                          <a:latin typeface="Cambria Math" panose="02040503050406030204" pitchFamily="18" charset="0"/>
                        </a:rPr>
                        <m:t>𝐹</m:t>
                      </m:r>
                    </m:oMath>
                  </m:oMathPara>
                </a14:m>
                <a:endParaRPr kumimoji="1" lang="ja-JP" altLang="en-US" sz="3200"/>
              </a:p>
            </p:txBody>
          </p:sp>
        </mc:Choice>
        <mc:Fallback xmlns="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D9DA6591-A485-CC46-BF08-45C5EAF2F6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8006" y="1732282"/>
                <a:ext cx="1806264" cy="935000"/>
              </a:xfrm>
              <a:prstGeom prst="rect">
                <a:avLst/>
              </a:prstGeom>
              <a:blipFill>
                <a:blip r:embed="rId2"/>
                <a:stretch>
                  <a:fillRect l="-1399" r="-2797" b="-1333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E7D3F0C6-6AF9-C04A-A3BD-447A13FC5544}"/>
                  </a:ext>
                </a:extLst>
              </p:cNvPr>
              <p:cNvSpPr txBox="1"/>
              <p:nvPr/>
            </p:nvSpPr>
            <p:spPr>
              <a:xfrm>
                <a:off x="918946" y="5396029"/>
                <a:ext cx="3604385" cy="9123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r>
                        <a:rPr kumimoji="1" lang="en-US" altLang="ja-JP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kumimoji="1" lang="en-US" altLang="ja-JP" sz="24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  <m:r>
                        <a:rPr kumimoji="1" lang="en-US" altLang="ja-JP" sz="24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24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kumimoji="1" lang="en-US" altLang="ja-JP" sz="24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kumimoji="1" lang="en-US" altLang="ja-JP" sz="24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r>
                        <a:rPr kumimoji="1" lang="en-US" altLang="ja-JP" sz="24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ja-JP" sz="24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en-US" altLang="ja-JP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ja-JP" sz="24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altLang="ja-JP" sz="2400" b="0"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ja-JP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𝛻</m:t>
                    </m:r>
                    <m:r>
                      <a:rPr lang="en-US" altLang="ja-JP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ja-JP" sz="24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altLang="ja-JP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ja-JP" sz="24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 </m:t>
                    </m:r>
                    <m:f>
                      <m:fPr>
                        <m:ctrlPr>
                          <a:rPr lang="en-US" altLang="ja-JP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altLang="ja-JP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num>
                      <m:den>
                        <m:r>
                          <a:rPr lang="en-US" altLang="ja-JP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altLang="ja-JP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den>
                    </m:f>
                  </m:oMath>
                </a14:m>
                <a:r>
                  <a:rPr lang="en-US" altLang="ja-JP" sz="2400">
                    <a:ea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ja-JP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𝛻</m:t>
                    </m:r>
                    <m:r>
                      <a:rPr lang="en-US" altLang="ja-JP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ja-JP" sz="24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</m:t>
                    </m:r>
                    <m:r>
                      <a:rPr lang="en-US" altLang="ja-JP" sz="24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ja-JP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altLang="ja-JP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num>
                      <m:den>
                        <m:r>
                          <a:rPr lang="en-US" altLang="ja-JP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altLang="ja-JP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US" altLang="ja-JP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ja-JP" sz="24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𝐽</m:t>
                    </m:r>
                  </m:oMath>
                </a14:m>
                <a:endParaRPr lang="en-US" altLang="ja-JP" sz="240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E7D3F0C6-6AF9-C04A-A3BD-447A13FC55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946" y="5396029"/>
                <a:ext cx="3604385" cy="912366"/>
              </a:xfrm>
              <a:prstGeom prst="rect">
                <a:avLst/>
              </a:prstGeom>
              <a:blipFill>
                <a:blip r:embed="rId3"/>
                <a:stretch>
                  <a:fillRect l="-2817" r="-2465" b="-958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4C25AABD-4F40-794A-80E8-D6AB23718E3A}"/>
              </a:ext>
            </a:extLst>
          </p:cNvPr>
          <p:cNvSpPr/>
          <p:nvPr/>
        </p:nvSpPr>
        <p:spPr>
          <a:xfrm>
            <a:off x="690944" y="1204312"/>
            <a:ext cx="35702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>
                <a:solidFill>
                  <a:srgbClr val="011893"/>
                </a:solidFill>
              </a:rPr>
              <a:t>ニュートンの運動方程式</a:t>
            </a:r>
            <a:endParaRPr lang="en-US" altLang="ja-JP" sz="2400">
              <a:solidFill>
                <a:srgbClr val="011893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テキスト ボックス 16">
                <a:extLst>
                  <a:ext uri="{FF2B5EF4-FFF2-40B4-BE49-F238E27FC236}">
                    <a16:creationId xmlns:a16="http://schemas.microsoft.com/office/drawing/2014/main" id="{EB5B5C06-8FED-A341-9FA6-B0A645F15E70}"/>
                  </a:ext>
                </a:extLst>
              </p:cNvPr>
              <p:cNvSpPr txBox="1"/>
              <p:nvPr/>
            </p:nvSpPr>
            <p:spPr>
              <a:xfrm>
                <a:off x="1499933" y="3542631"/>
                <a:ext cx="2442411" cy="88235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2800" b="0" i="1">
                              <a:latin typeface="Cambria Math" panose="02040503050406030204" pitchFamily="18" charset="0"/>
                            </a:rPr>
                            <m:t>𝐷𝑢</m:t>
                          </m:r>
                        </m:num>
                        <m:den>
                          <m:r>
                            <a:rPr kumimoji="1" lang="en-US" altLang="ja-JP" sz="2800" b="0" i="1">
                              <a:latin typeface="Cambria Math" panose="02040503050406030204" pitchFamily="18" charset="0"/>
                            </a:rPr>
                            <m:t>𝐷𝑡</m:t>
                          </m:r>
                        </m:den>
                      </m:f>
                      <m:r>
                        <a:rPr kumimoji="1" lang="en-US" altLang="ja-JP" sz="2800" b="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ja-JP" sz="2800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2800" b="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ja-JP" sz="2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den>
                      </m:f>
                      <m:r>
                        <a:rPr kumimoji="1" lang="en-US" altLang="ja-JP" sz="28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r>
                        <a:rPr kumimoji="1" lang="en-US" altLang="ja-JP" sz="28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kumimoji="1" lang="en-US" altLang="ja-JP" sz="28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kumimoji="1" lang="en-US" altLang="ja-JP" sz="28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</m:oMath>
                  </m:oMathPara>
                </a14:m>
                <a:endParaRPr kumimoji="1" lang="ja-JP" altLang="en-US" sz="2800"/>
              </a:p>
            </p:txBody>
          </p:sp>
        </mc:Choice>
        <mc:Fallback xmlns="">
          <p:sp>
            <p:nvSpPr>
              <p:cNvPr id="17" name="テキスト ボックス 16">
                <a:extLst>
                  <a:ext uri="{FF2B5EF4-FFF2-40B4-BE49-F238E27FC236}">
                    <a16:creationId xmlns:a16="http://schemas.microsoft.com/office/drawing/2014/main" id="{EB5B5C06-8FED-A341-9FA6-B0A645F15E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9933" y="3542631"/>
                <a:ext cx="2442411" cy="882357"/>
              </a:xfrm>
              <a:prstGeom prst="rect">
                <a:avLst/>
              </a:prstGeom>
              <a:blipFill>
                <a:blip r:embed="rId4"/>
                <a:stretch>
                  <a:fillRect l="-518" t="-1429" r="-518" b="-1285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A7037393-9EB6-5747-A68F-E0D5C386FD80}"/>
              </a:ext>
            </a:extLst>
          </p:cNvPr>
          <p:cNvSpPr txBox="1"/>
          <p:nvPr/>
        </p:nvSpPr>
        <p:spPr>
          <a:xfrm>
            <a:off x="4901996" y="3236228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/>
              <a:t>流体の</a:t>
            </a:r>
            <a:r>
              <a:rPr kumimoji="1" lang="ja-JP" altLang="en-US"/>
              <a:t>流れを記述する</a:t>
            </a:r>
            <a:endParaRPr kumimoji="1" lang="en-US" altLang="ja-JP"/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57F00520-948C-DB40-B038-A4763B00BD81}"/>
              </a:ext>
            </a:extLst>
          </p:cNvPr>
          <p:cNvSpPr/>
          <p:nvPr/>
        </p:nvSpPr>
        <p:spPr>
          <a:xfrm>
            <a:off x="690944" y="3121345"/>
            <a:ext cx="387798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>
                <a:solidFill>
                  <a:srgbClr val="011893"/>
                </a:solidFill>
              </a:rPr>
              <a:t>ナビエ・ストークス方程式</a:t>
            </a:r>
            <a:endParaRPr lang="en-US" altLang="ja-JP" sz="2400">
              <a:solidFill>
                <a:srgbClr val="011893"/>
              </a:solidFill>
            </a:endParaRP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93C8F0E8-D9B0-5F4F-BE35-69A84C3223C1}"/>
              </a:ext>
            </a:extLst>
          </p:cNvPr>
          <p:cNvSpPr txBox="1"/>
          <p:nvPr/>
        </p:nvSpPr>
        <p:spPr>
          <a:xfrm>
            <a:off x="4926060" y="5101121"/>
            <a:ext cx="3647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/>
              <a:t>電場や磁場の振る舞いを記述する</a:t>
            </a:r>
            <a:endParaRPr lang="en-US" altLang="ja-JP"/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1788018F-FBAB-404D-BE04-8E2689BAC573}"/>
              </a:ext>
            </a:extLst>
          </p:cNvPr>
          <p:cNvSpPr/>
          <p:nvPr/>
        </p:nvSpPr>
        <p:spPr>
          <a:xfrm>
            <a:off x="690944" y="4926081"/>
            <a:ext cx="29546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>
                <a:solidFill>
                  <a:srgbClr val="011893"/>
                </a:solidFill>
              </a:rPr>
              <a:t>マクスウェル方程式</a:t>
            </a:r>
            <a:endParaRPr lang="en-US" altLang="ja-JP" sz="2400">
              <a:solidFill>
                <a:srgbClr val="011893"/>
              </a:solidFill>
            </a:endParaRPr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59548A99-9F4E-F34A-AC3B-348E17436D15}"/>
              </a:ext>
            </a:extLst>
          </p:cNvPr>
          <p:cNvSpPr/>
          <p:nvPr/>
        </p:nvSpPr>
        <p:spPr>
          <a:xfrm>
            <a:off x="5119453" y="1950271"/>
            <a:ext cx="29546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/>
              <a:t>例：天体の運動、弾道計算</a:t>
            </a:r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16A0647B-94C2-804D-83C4-F446261EF2BB}"/>
              </a:ext>
            </a:extLst>
          </p:cNvPr>
          <p:cNvSpPr/>
          <p:nvPr/>
        </p:nvSpPr>
        <p:spPr>
          <a:xfrm>
            <a:off x="5119453" y="3670786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/>
              <a:t>例：天気予報</a:t>
            </a:r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D55DFB0B-8AC9-6D44-92A7-45C30142DA79}"/>
              </a:ext>
            </a:extLst>
          </p:cNvPr>
          <p:cNvSpPr/>
          <p:nvPr/>
        </p:nvSpPr>
        <p:spPr>
          <a:xfrm>
            <a:off x="5119453" y="5511618"/>
            <a:ext cx="31854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/>
              <a:t>例：スマートフォンの開発等</a:t>
            </a:r>
          </a:p>
        </p:txBody>
      </p:sp>
    </p:spTree>
    <p:extLst>
      <p:ext uri="{BB962C8B-B14F-4D97-AF65-F5344CB8AC3E}">
        <p14:creationId xmlns:p14="http://schemas.microsoft.com/office/powerpoint/2010/main" val="37002158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E8D66811-2107-C143-B120-D2942370ADD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支配方程式の例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5A547A2A-19BC-DA48-AA71-63BFBCD4E729}"/>
                  </a:ext>
                </a:extLst>
              </p:cNvPr>
              <p:cNvSpPr txBox="1"/>
              <p:nvPr/>
            </p:nvSpPr>
            <p:spPr>
              <a:xfrm>
                <a:off x="2865120" y="1584960"/>
                <a:ext cx="3750714" cy="123527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4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4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kumimoji="1" lang="en-US" altLang="ja-JP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4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kumimoji="1" lang="en-US" altLang="ja-JP" sz="4000" b="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40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𝜅</m:t>
                      </m:r>
                      <m:f>
                        <m:fPr>
                          <m:ctrlPr>
                            <a:rPr kumimoji="1" lang="en-US" altLang="ja-JP" sz="4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1" lang="en-US" altLang="ja-JP" sz="4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sSup>
                            <m:sSupPr>
                              <m:ctrlP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kumimoji="1" lang="ja-JP" altLang="en-US" sz="4000" dirty="0"/>
              </a:p>
            </p:txBody>
          </p:sp>
        </mc:Choice>
        <mc:Fallback xmlns=""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5A547A2A-19BC-DA48-AA71-63BFBCD4E7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5120" y="1584960"/>
                <a:ext cx="3750714" cy="12352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7823DA81-3071-9B43-AC0F-4F48A9CD2EB6}"/>
              </a:ext>
            </a:extLst>
          </p:cNvPr>
          <p:cNvSpPr txBox="1"/>
          <p:nvPr/>
        </p:nvSpPr>
        <p:spPr>
          <a:xfrm>
            <a:off x="611560" y="1988840"/>
            <a:ext cx="24929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/>
              <a:t>拡散方程式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CE018E0E-4EDF-1249-8610-4149DD6A0F30}"/>
              </a:ext>
            </a:extLst>
          </p:cNvPr>
          <p:cNvSpPr txBox="1"/>
          <p:nvPr/>
        </p:nvSpPr>
        <p:spPr>
          <a:xfrm>
            <a:off x="611560" y="4077072"/>
            <a:ext cx="786946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600" dirty="0"/>
              <a:t>物質やエネルギーなどが広がって</a:t>
            </a:r>
            <a:endParaRPr lang="en-US" altLang="ja-JP" sz="3600" dirty="0"/>
          </a:p>
          <a:p>
            <a:r>
              <a:rPr lang="en-US" altLang="ja-JP" sz="3600" dirty="0"/>
              <a:t>(</a:t>
            </a:r>
            <a:r>
              <a:rPr lang="ja-JP" altLang="en-US" sz="3600" dirty="0"/>
              <a:t>拡散して</a:t>
            </a:r>
            <a:r>
              <a:rPr lang="en-US" altLang="ja-JP" sz="3600" dirty="0"/>
              <a:t>)</a:t>
            </a:r>
            <a:r>
              <a:rPr lang="ja-JP" altLang="en-US" sz="3600" dirty="0"/>
              <a:t>いく様子を表現する方程式</a:t>
            </a:r>
            <a:endParaRPr kumimoji="1" lang="ja-JP" altLang="en-US" sz="3600" dirty="0"/>
          </a:p>
        </p:txBody>
      </p:sp>
    </p:spTree>
    <p:extLst>
      <p:ext uri="{BB962C8B-B14F-4D97-AF65-F5344CB8AC3E}">
        <p14:creationId xmlns:p14="http://schemas.microsoft.com/office/powerpoint/2010/main" val="27326690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591C99AF-3ED4-994C-A278-A71F0E92F3E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支配方程式の例</a:t>
            </a:r>
          </a:p>
          <a:p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E4ACA26D-E878-BB49-B2E5-DCB2722570CF}"/>
                  </a:ext>
                </a:extLst>
              </p:cNvPr>
              <p:cNvSpPr txBox="1"/>
              <p:nvPr/>
            </p:nvSpPr>
            <p:spPr>
              <a:xfrm>
                <a:off x="2865120" y="1584960"/>
                <a:ext cx="3750714" cy="123527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4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4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kumimoji="1" lang="en-US" altLang="ja-JP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4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kumimoji="1" lang="en-US" altLang="ja-JP" sz="4000" b="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40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𝜅</m:t>
                      </m:r>
                      <m:f>
                        <m:fPr>
                          <m:ctrlPr>
                            <a:rPr kumimoji="1" lang="en-US" altLang="ja-JP" sz="4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1" lang="en-US" altLang="ja-JP" sz="4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sSup>
                            <m:sSupPr>
                              <m:ctrlP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kumimoji="1" lang="ja-JP" altLang="en-US" sz="4000" dirty="0"/>
              </a:p>
            </p:txBody>
          </p:sp>
        </mc:Choice>
        <mc:Fallback xmlns=""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E4ACA26D-E878-BB49-B2E5-DCB2722570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5120" y="1584960"/>
                <a:ext cx="3750714" cy="12352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1B989AEF-D20A-6C44-98C5-44DD6B575564}"/>
              </a:ext>
            </a:extLst>
          </p:cNvPr>
          <p:cNvSpPr txBox="1"/>
          <p:nvPr/>
        </p:nvSpPr>
        <p:spPr>
          <a:xfrm>
            <a:off x="619760" y="1940560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/>
              <a:t>拡散方程式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91CBB4FB-54E9-934E-8375-94EB8D5844EE}"/>
              </a:ext>
            </a:extLst>
          </p:cNvPr>
          <p:cNvSpPr/>
          <p:nvPr/>
        </p:nvSpPr>
        <p:spPr>
          <a:xfrm>
            <a:off x="3348360" y="1625600"/>
            <a:ext cx="863600" cy="136144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E596EC2E-DE5A-AD44-BB56-81D46AA1A28D}"/>
              </a:ext>
            </a:extLst>
          </p:cNvPr>
          <p:cNvSpPr txBox="1"/>
          <p:nvPr/>
        </p:nvSpPr>
        <p:spPr>
          <a:xfrm>
            <a:off x="1696720" y="3220720"/>
            <a:ext cx="37753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温度の時間変化を表す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5A648E89-E5EF-F64B-A7A4-21EEE6E2B65B}"/>
              </a:ext>
            </a:extLst>
          </p:cNvPr>
          <p:cNvSpPr txBox="1"/>
          <p:nvPr/>
        </p:nvSpPr>
        <p:spPr>
          <a:xfrm>
            <a:off x="1696720" y="4018280"/>
            <a:ext cx="62889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/>
              <a:t>ある点での温度が上がるか下がるか？</a:t>
            </a:r>
            <a:endParaRPr kumimoji="1" lang="ja-JP" altLang="en-US" sz="280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388B9D3B-B924-7040-9EB8-C6115A20B673}"/>
              </a:ext>
            </a:extLst>
          </p:cNvPr>
          <p:cNvSpPr txBox="1"/>
          <p:nvPr/>
        </p:nvSpPr>
        <p:spPr>
          <a:xfrm>
            <a:off x="1696720" y="4815840"/>
            <a:ext cx="55707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/>
              <a:t>あがるならどれくらい上がるか？</a:t>
            </a:r>
            <a:endParaRPr kumimoji="1" lang="ja-JP" altLang="en-US" sz="2800"/>
          </a:p>
        </p:txBody>
      </p:sp>
    </p:spTree>
    <p:extLst>
      <p:ext uri="{BB962C8B-B14F-4D97-AF65-F5344CB8AC3E}">
        <p14:creationId xmlns:p14="http://schemas.microsoft.com/office/powerpoint/2010/main" val="27925471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591C99AF-3ED4-994C-A278-A71F0E92F3E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支配方程式の例</a:t>
            </a:r>
          </a:p>
          <a:p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E4ACA26D-E878-BB49-B2E5-DCB2722570CF}"/>
                  </a:ext>
                </a:extLst>
              </p:cNvPr>
              <p:cNvSpPr txBox="1"/>
              <p:nvPr/>
            </p:nvSpPr>
            <p:spPr>
              <a:xfrm>
                <a:off x="2865120" y="1584960"/>
                <a:ext cx="3750714" cy="123527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4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4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kumimoji="1" lang="en-US" altLang="ja-JP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4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kumimoji="1" lang="en-US" altLang="ja-JP" sz="4000" b="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40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𝜅</m:t>
                      </m:r>
                      <m:f>
                        <m:fPr>
                          <m:ctrlPr>
                            <a:rPr kumimoji="1" lang="en-US" altLang="ja-JP" sz="4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1" lang="en-US" altLang="ja-JP" sz="4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sSup>
                            <m:sSupPr>
                              <m:ctrlP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kumimoji="1" lang="ja-JP" altLang="en-US" sz="4000"/>
              </a:p>
            </p:txBody>
          </p:sp>
        </mc:Choice>
        <mc:Fallback xmlns=""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E4ACA26D-E878-BB49-B2E5-DCB2722570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5120" y="1584960"/>
                <a:ext cx="3750714" cy="1235275"/>
              </a:xfrm>
              <a:prstGeom prst="rect">
                <a:avLst/>
              </a:prstGeom>
              <a:blipFill>
                <a:blip r:embed="rId2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1B989AEF-D20A-6C44-98C5-44DD6B575564}"/>
              </a:ext>
            </a:extLst>
          </p:cNvPr>
          <p:cNvSpPr txBox="1"/>
          <p:nvPr/>
        </p:nvSpPr>
        <p:spPr>
          <a:xfrm>
            <a:off x="619760" y="1940560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/>
              <a:t>拡散方程式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91CBB4FB-54E9-934E-8375-94EB8D5844EE}"/>
              </a:ext>
            </a:extLst>
          </p:cNvPr>
          <p:cNvSpPr/>
          <p:nvPr/>
        </p:nvSpPr>
        <p:spPr>
          <a:xfrm>
            <a:off x="4716016" y="1556792"/>
            <a:ext cx="1512168" cy="144016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072207E1-924D-784A-8A25-E9B561724B3F}"/>
              </a:ext>
            </a:extLst>
          </p:cNvPr>
          <p:cNvSpPr txBox="1"/>
          <p:nvPr/>
        </p:nvSpPr>
        <p:spPr>
          <a:xfrm>
            <a:off x="3707904" y="3068960"/>
            <a:ext cx="38779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ある地点での</a:t>
            </a:r>
            <a:r>
              <a:rPr kumimoji="1" lang="ja-JP" altLang="en-US" sz="2400">
                <a:solidFill>
                  <a:srgbClr val="011893"/>
                </a:solidFill>
              </a:rPr>
              <a:t>二階微分</a:t>
            </a:r>
            <a:r>
              <a:rPr kumimoji="1" lang="ja-JP" altLang="en-US" sz="2400"/>
              <a:t>の値</a:t>
            </a:r>
          </a:p>
        </p:txBody>
      </p:sp>
      <p:sp>
        <p:nvSpPr>
          <p:cNvPr id="12" name="フリーフォーム 11">
            <a:extLst>
              <a:ext uri="{FF2B5EF4-FFF2-40B4-BE49-F238E27FC236}">
                <a16:creationId xmlns:a16="http://schemas.microsoft.com/office/drawing/2014/main" id="{95EFF7F2-191A-B143-860B-DC9CEDF004C0}"/>
              </a:ext>
            </a:extLst>
          </p:cNvPr>
          <p:cNvSpPr/>
          <p:nvPr/>
        </p:nvSpPr>
        <p:spPr>
          <a:xfrm>
            <a:off x="1475656" y="4365104"/>
            <a:ext cx="1505664" cy="931206"/>
          </a:xfrm>
          <a:custGeom>
            <a:avLst/>
            <a:gdLst>
              <a:gd name="connsiteX0" fmla="*/ 0 w 1696720"/>
              <a:gd name="connsiteY0" fmla="*/ 0 h 1828838"/>
              <a:gd name="connsiteX1" fmla="*/ 772160 w 1696720"/>
              <a:gd name="connsiteY1" fmla="*/ 1828800 h 1828838"/>
              <a:gd name="connsiteX2" fmla="*/ 1696720 w 1696720"/>
              <a:gd name="connsiteY2" fmla="*/ 40640 h 1828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96720" h="1828838">
                <a:moveTo>
                  <a:pt x="0" y="0"/>
                </a:moveTo>
                <a:cubicBezTo>
                  <a:pt x="244686" y="911013"/>
                  <a:pt x="489373" y="1822027"/>
                  <a:pt x="772160" y="1828800"/>
                </a:cubicBezTo>
                <a:cubicBezTo>
                  <a:pt x="1054947" y="1835573"/>
                  <a:pt x="1375833" y="938106"/>
                  <a:pt x="1696720" y="4064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テキスト ボックス 28">
                <a:extLst>
                  <a:ext uri="{FF2B5EF4-FFF2-40B4-BE49-F238E27FC236}">
                    <a16:creationId xmlns:a16="http://schemas.microsoft.com/office/drawing/2014/main" id="{FB04EE7A-8B8C-854A-AC66-1C188A0B13E7}"/>
                  </a:ext>
                </a:extLst>
              </p:cNvPr>
              <p:cNvSpPr txBox="1"/>
              <p:nvPr/>
            </p:nvSpPr>
            <p:spPr>
              <a:xfrm>
                <a:off x="1043608" y="3645024"/>
                <a:ext cx="2304256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400" b="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kumimoji="1" lang="en-US" altLang="ja-JP" sz="2400" b="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2400" b="0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kumimoji="1" lang="en-US" altLang="ja-JP" sz="2400" b="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ja-JP" sz="2400" b="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kumimoji="1" lang="en-US" altLang="ja-JP" sz="2400" b="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ja-JP" altLang="en-US" sz="2400"/>
              </a:p>
            </p:txBody>
          </p:sp>
        </mc:Choice>
        <mc:Fallback xmlns="">
          <p:sp>
            <p:nvSpPr>
              <p:cNvPr id="29" name="テキスト ボックス 28">
                <a:extLst>
                  <a:ext uri="{FF2B5EF4-FFF2-40B4-BE49-F238E27FC236}">
                    <a16:creationId xmlns:a16="http://schemas.microsoft.com/office/drawing/2014/main" id="{FB04EE7A-8B8C-854A-AC66-1C188A0B13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608" y="3645024"/>
                <a:ext cx="2304256" cy="369332"/>
              </a:xfrm>
              <a:prstGeom prst="rect">
                <a:avLst/>
              </a:prstGeom>
              <a:blipFill>
                <a:blip r:embed="rId3"/>
                <a:stretch>
                  <a:fillRect b="-3333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テキスト ボックス 29">
                <a:extLst>
                  <a:ext uri="{FF2B5EF4-FFF2-40B4-BE49-F238E27FC236}">
                    <a16:creationId xmlns:a16="http://schemas.microsoft.com/office/drawing/2014/main" id="{3187EEC7-639B-F748-BE73-8851F4C9E78D}"/>
                  </a:ext>
                </a:extLst>
              </p:cNvPr>
              <p:cNvSpPr txBox="1"/>
              <p:nvPr/>
            </p:nvSpPr>
            <p:spPr>
              <a:xfrm>
                <a:off x="323528" y="5589240"/>
                <a:ext cx="2304256" cy="98815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3200" b="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kumimoji="1" lang="en-US" altLang="ja-JP" sz="3200" b="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1" lang="en-US" altLang="ja-JP" sz="3200" b="0" i="1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kumimoji="1" lang="en-US" altLang="ja-JP" sz="3200" b="0" i="1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kumimoji="1" lang="en-US" altLang="ja-JP" sz="3200" b="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3200" b="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kumimoji="1" lang="en-US" altLang="ja-JP" sz="3200" b="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kumimoji="1" lang="en-US" altLang="ja-JP" sz="3200" b="0" i="1"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kumimoji="1" lang="ja-JP" altLang="en-US" sz="3200"/>
              </a:p>
            </p:txBody>
          </p:sp>
        </mc:Choice>
        <mc:Fallback xmlns="">
          <p:sp>
            <p:nvSpPr>
              <p:cNvPr id="30" name="テキスト ボックス 29">
                <a:extLst>
                  <a:ext uri="{FF2B5EF4-FFF2-40B4-BE49-F238E27FC236}">
                    <a16:creationId xmlns:a16="http://schemas.microsoft.com/office/drawing/2014/main" id="{3187EEC7-639B-F748-BE73-8851F4C9E7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5589240"/>
                <a:ext cx="2304256" cy="988156"/>
              </a:xfrm>
              <a:prstGeom prst="rect">
                <a:avLst/>
              </a:prstGeom>
              <a:blipFill>
                <a:blip r:embed="rId4"/>
                <a:stretch>
                  <a:fillRect b="-1265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フリーフォーム 31">
            <a:extLst>
              <a:ext uri="{FF2B5EF4-FFF2-40B4-BE49-F238E27FC236}">
                <a16:creationId xmlns:a16="http://schemas.microsoft.com/office/drawing/2014/main" id="{71F5245A-283B-164D-A3F8-9A0D12FBC191}"/>
              </a:ext>
            </a:extLst>
          </p:cNvPr>
          <p:cNvSpPr/>
          <p:nvPr/>
        </p:nvSpPr>
        <p:spPr>
          <a:xfrm rot="10800000">
            <a:off x="5508104" y="4509120"/>
            <a:ext cx="1505664" cy="931206"/>
          </a:xfrm>
          <a:custGeom>
            <a:avLst/>
            <a:gdLst>
              <a:gd name="connsiteX0" fmla="*/ 0 w 1696720"/>
              <a:gd name="connsiteY0" fmla="*/ 0 h 1828838"/>
              <a:gd name="connsiteX1" fmla="*/ 772160 w 1696720"/>
              <a:gd name="connsiteY1" fmla="*/ 1828800 h 1828838"/>
              <a:gd name="connsiteX2" fmla="*/ 1696720 w 1696720"/>
              <a:gd name="connsiteY2" fmla="*/ 40640 h 1828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96720" h="1828838">
                <a:moveTo>
                  <a:pt x="0" y="0"/>
                </a:moveTo>
                <a:cubicBezTo>
                  <a:pt x="244686" y="911013"/>
                  <a:pt x="489373" y="1822027"/>
                  <a:pt x="772160" y="1828800"/>
                </a:cubicBezTo>
                <a:cubicBezTo>
                  <a:pt x="1054947" y="1835573"/>
                  <a:pt x="1375833" y="938106"/>
                  <a:pt x="1696720" y="4064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テキスト ボックス 34">
                <a:extLst>
                  <a:ext uri="{FF2B5EF4-FFF2-40B4-BE49-F238E27FC236}">
                    <a16:creationId xmlns:a16="http://schemas.microsoft.com/office/drawing/2014/main" id="{EA172EAA-4E9D-D042-8C0F-0BFAF78127B0}"/>
                  </a:ext>
                </a:extLst>
              </p:cNvPr>
              <p:cNvSpPr txBox="1"/>
              <p:nvPr/>
            </p:nvSpPr>
            <p:spPr>
              <a:xfrm>
                <a:off x="4932040" y="5589240"/>
                <a:ext cx="2304256" cy="98815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3200" b="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kumimoji="1" lang="en-US" altLang="ja-JP" sz="3200" b="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1" lang="en-US" altLang="ja-JP" sz="3200" b="0" i="1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kumimoji="1" lang="en-US" altLang="ja-JP" sz="3200" b="0" i="1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kumimoji="1" lang="en-US" altLang="ja-JP" sz="3200" b="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3200" b="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kumimoji="1" lang="en-US" altLang="ja-JP" sz="3200" b="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kumimoji="1" lang="en-US" altLang="ja-JP" sz="3200" b="0" i="1">
                          <a:latin typeface="Cambria Math" panose="02040503050406030204" pitchFamily="18" charset="0"/>
                        </a:rPr>
                        <m:t>&lt;0</m:t>
                      </m:r>
                    </m:oMath>
                  </m:oMathPara>
                </a14:m>
                <a:endParaRPr kumimoji="1" lang="ja-JP" altLang="en-US" sz="3200"/>
              </a:p>
            </p:txBody>
          </p:sp>
        </mc:Choice>
        <mc:Fallback xmlns="">
          <p:sp>
            <p:nvSpPr>
              <p:cNvPr id="35" name="テキスト ボックス 34">
                <a:extLst>
                  <a:ext uri="{FF2B5EF4-FFF2-40B4-BE49-F238E27FC236}">
                    <a16:creationId xmlns:a16="http://schemas.microsoft.com/office/drawing/2014/main" id="{EA172EAA-4E9D-D042-8C0F-0BFAF78127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2040" y="5589240"/>
                <a:ext cx="2304256" cy="988156"/>
              </a:xfrm>
              <a:prstGeom prst="rect">
                <a:avLst/>
              </a:prstGeom>
              <a:blipFill>
                <a:blip r:embed="rId5"/>
                <a:stretch>
                  <a:fillRect b="-1265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直線矢印コネクタ 16">
            <a:extLst>
              <a:ext uri="{FF2B5EF4-FFF2-40B4-BE49-F238E27FC236}">
                <a16:creationId xmlns:a16="http://schemas.microsoft.com/office/drawing/2014/main" id="{57A37BAF-1750-BF4F-A2DE-5BDEB0632F56}"/>
              </a:ext>
            </a:extLst>
          </p:cNvPr>
          <p:cNvCxnSpPr>
            <a:cxnSpLocks/>
          </p:cNvCxnSpPr>
          <p:nvPr/>
        </p:nvCxnSpPr>
        <p:spPr>
          <a:xfrm flipV="1">
            <a:off x="2123728" y="4149080"/>
            <a:ext cx="0" cy="136815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矢印コネクタ 24">
            <a:extLst>
              <a:ext uri="{FF2B5EF4-FFF2-40B4-BE49-F238E27FC236}">
                <a16:creationId xmlns:a16="http://schemas.microsoft.com/office/drawing/2014/main" id="{CA7A6F6A-37F2-DA40-9239-3B7419548A83}"/>
              </a:ext>
            </a:extLst>
          </p:cNvPr>
          <p:cNvCxnSpPr/>
          <p:nvPr/>
        </p:nvCxnSpPr>
        <p:spPr>
          <a:xfrm>
            <a:off x="1259632" y="5373216"/>
            <a:ext cx="201622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7672B03D-D41F-F944-97D8-632290555177}"/>
              </a:ext>
            </a:extLst>
          </p:cNvPr>
          <p:cNvSpPr txBox="1"/>
          <p:nvPr/>
        </p:nvSpPr>
        <p:spPr>
          <a:xfrm>
            <a:off x="2339752" y="5949280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dirty="0"/>
              <a:t>下に凸なら正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正方形/長方形 36">
                <a:extLst>
                  <a:ext uri="{FF2B5EF4-FFF2-40B4-BE49-F238E27FC236}">
                    <a16:creationId xmlns:a16="http://schemas.microsoft.com/office/drawing/2014/main" id="{2F3058AF-BE66-A64F-91D4-046F762B125E}"/>
                  </a:ext>
                </a:extLst>
              </p:cNvPr>
              <p:cNvSpPr/>
              <p:nvPr/>
            </p:nvSpPr>
            <p:spPr>
              <a:xfrm>
                <a:off x="3275856" y="5157192"/>
                <a:ext cx="37920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ja-JP" altLang="en-US"/>
              </a:p>
            </p:txBody>
          </p:sp>
        </mc:Choice>
        <mc:Fallback xmlns="">
          <p:sp>
            <p:nvSpPr>
              <p:cNvPr id="37" name="正方形/長方形 36">
                <a:extLst>
                  <a:ext uri="{FF2B5EF4-FFF2-40B4-BE49-F238E27FC236}">
                    <a16:creationId xmlns:a16="http://schemas.microsoft.com/office/drawing/2014/main" id="{2F3058AF-BE66-A64F-91D4-046F762B125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5856" y="5157192"/>
                <a:ext cx="379206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テキスト ボックス 38">
                <a:extLst>
                  <a:ext uri="{FF2B5EF4-FFF2-40B4-BE49-F238E27FC236}">
                    <a16:creationId xmlns:a16="http://schemas.microsoft.com/office/drawing/2014/main" id="{74B14149-0186-2549-ADB1-0F88CA8877CB}"/>
                  </a:ext>
                </a:extLst>
              </p:cNvPr>
              <p:cNvSpPr txBox="1"/>
              <p:nvPr/>
            </p:nvSpPr>
            <p:spPr>
              <a:xfrm>
                <a:off x="5148064" y="3573016"/>
                <a:ext cx="2304256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400" b="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kumimoji="1" lang="en-US" altLang="ja-JP" sz="2400" b="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2400" b="0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kumimoji="1" lang="en-US" altLang="ja-JP" sz="2400" b="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ja-JP" sz="2400" b="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kumimoji="1" lang="en-US" altLang="ja-JP" sz="2400" b="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ja-JP" altLang="en-US" sz="2400"/>
              </a:p>
            </p:txBody>
          </p:sp>
        </mc:Choice>
        <mc:Fallback xmlns="">
          <p:sp>
            <p:nvSpPr>
              <p:cNvPr id="39" name="テキスト ボックス 38">
                <a:extLst>
                  <a:ext uri="{FF2B5EF4-FFF2-40B4-BE49-F238E27FC236}">
                    <a16:creationId xmlns:a16="http://schemas.microsoft.com/office/drawing/2014/main" id="{74B14149-0186-2549-ADB1-0F88CA8877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8064" y="3573016"/>
                <a:ext cx="2304256" cy="369332"/>
              </a:xfrm>
              <a:prstGeom prst="rect">
                <a:avLst/>
              </a:prstGeom>
              <a:blipFill>
                <a:blip r:embed="rId7"/>
                <a:stretch>
                  <a:fillRect b="-3333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直線矢印コネクタ 39">
            <a:extLst>
              <a:ext uri="{FF2B5EF4-FFF2-40B4-BE49-F238E27FC236}">
                <a16:creationId xmlns:a16="http://schemas.microsoft.com/office/drawing/2014/main" id="{7149EC4E-A6AA-FB49-B3A0-2F117195F943}"/>
              </a:ext>
            </a:extLst>
          </p:cNvPr>
          <p:cNvCxnSpPr>
            <a:cxnSpLocks/>
          </p:cNvCxnSpPr>
          <p:nvPr/>
        </p:nvCxnSpPr>
        <p:spPr>
          <a:xfrm flipV="1">
            <a:off x="6228184" y="4077072"/>
            <a:ext cx="0" cy="136815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矢印コネクタ 40">
            <a:extLst>
              <a:ext uri="{FF2B5EF4-FFF2-40B4-BE49-F238E27FC236}">
                <a16:creationId xmlns:a16="http://schemas.microsoft.com/office/drawing/2014/main" id="{6C4B38DC-3EC1-AC4A-8D7F-6EEC4B374AB6}"/>
              </a:ext>
            </a:extLst>
          </p:cNvPr>
          <p:cNvCxnSpPr/>
          <p:nvPr/>
        </p:nvCxnSpPr>
        <p:spPr>
          <a:xfrm>
            <a:off x="5364088" y="5301208"/>
            <a:ext cx="201622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正方形/長方形 41">
                <a:extLst>
                  <a:ext uri="{FF2B5EF4-FFF2-40B4-BE49-F238E27FC236}">
                    <a16:creationId xmlns:a16="http://schemas.microsoft.com/office/drawing/2014/main" id="{46A09C2C-D5B2-C94A-8F19-0A4762A64DC4}"/>
                  </a:ext>
                </a:extLst>
              </p:cNvPr>
              <p:cNvSpPr/>
              <p:nvPr/>
            </p:nvSpPr>
            <p:spPr>
              <a:xfrm>
                <a:off x="7380312" y="5085184"/>
                <a:ext cx="37920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ja-JP" altLang="en-US"/>
              </a:p>
            </p:txBody>
          </p:sp>
        </mc:Choice>
        <mc:Fallback xmlns="">
          <p:sp>
            <p:nvSpPr>
              <p:cNvPr id="42" name="正方形/長方形 41">
                <a:extLst>
                  <a:ext uri="{FF2B5EF4-FFF2-40B4-BE49-F238E27FC236}">
                    <a16:creationId xmlns:a16="http://schemas.microsoft.com/office/drawing/2014/main" id="{46A09C2C-D5B2-C94A-8F19-0A4762A64D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0312" y="5085184"/>
                <a:ext cx="379206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14B512F5-50BF-EA40-8896-C0D6167381F7}"/>
              </a:ext>
            </a:extLst>
          </p:cNvPr>
          <p:cNvSpPr txBox="1"/>
          <p:nvPr/>
        </p:nvSpPr>
        <p:spPr>
          <a:xfrm>
            <a:off x="6876256" y="5949280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/>
              <a:t>上に凸なら負</a:t>
            </a:r>
          </a:p>
        </p:txBody>
      </p:sp>
    </p:spTree>
    <p:extLst>
      <p:ext uri="{BB962C8B-B14F-4D97-AF65-F5344CB8AC3E}">
        <p14:creationId xmlns:p14="http://schemas.microsoft.com/office/powerpoint/2010/main" val="2124246654"/>
      </p:ext>
    </p:extLst>
  </p:cSld>
  <p:clrMapOvr>
    <a:masterClrMapping/>
  </p:clrMapOvr>
</p:sld>
</file>

<file path=ppt/theme/theme1.xml><?xml version="1.0" encoding="utf-8"?>
<a:theme xmlns:a="http://schemas.openxmlformats.org/drawingml/2006/main" name="mytheme">
  <a:themeElements>
    <a:clrScheme name="パーセル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日常使う用">
      <a:majorFont>
        <a:latin typeface="Arial"/>
        <a:ea typeface="HGｺﾞｼｯｸE"/>
        <a:cs typeface=""/>
      </a:majorFont>
      <a:minorFont>
        <a:latin typeface="Arial"/>
        <a:ea typeface="HGｺﾞｼｯｸE"/>
        <a:cs typeface=""/>
      </a:minorFont>
    </a:fontScheme>
    <a:fmtScheme name="パーセル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>
    <a:spDef>
      <a:spPr>
        <a:solidFill>
          <a:srgbClr val="FF0000"/>
        </a:solidFill>
        <a:ln>
          <a:solidFill>
            <a:schemeClr val="tx1"/>
          </a:solidFill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mytheme" id="{E1BF1D55-1AD3-4BBB-A44C-816519D4C6CA}" vid="{196106AD-F892-4F38-BE8D-BAABCB0A2E1E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mytheme</Template>
  <TotalTime>7887</TotalTime>
  <Words>1253</Words>
  <Application>Microsoft Office PowerPoint</Application>
  <PresentationFormat>画面に合わせる (4:3)</PresentationFormat>
  <Paragraphs>230</Paragraphs>
  <Slides>30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30</vt:i4>
      </vt:variant>
    </vt:vector>
  </HeadingPairs>
  <TitlesOfParts>
    <vt:vector size="36" baseType="lpstr">
      <vt:lpstr>HGｺﾞｼｯｸE</vt:lpstr>
      <vt:lpstr>游ゴシック</vt:lpstr>
      <vt:lpstr>Arial</vt:lpstr>
      <vt:lpstr>Cambria Math</vt:lpstr>
      <vt:lpstr>Consolas</vt:lpstr>
      <vt:lpstr>mytheme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watanabe</dc:creator>
  <cp:lastModifiedBy>渡辺 宙志</cp:lastModifiedBy>
  <cp:revision>1475</cp:revision>
  <dcterms:created xsi:type="dcterms:W3CDTF">2019-01-02T05:23:01Z</dcterms:created>
  <dcterms:modified xsi:type="dcterms:W3CDTF">2021-12-17T07:56:48Z</dcterms:modified>
</cp:coreProperties>
</file>